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64" r:id="rId5"/>
    <p:sldId id="259" r:id="rId6"/>
    <p:sldId id="263" r:id="rId7"/>
    <p:sldId id="265" r:id="rId8"/>
    <p:sldId id="261" r:id="rId9"/>
    <p:sldId id="262" r:id="rId10"/>
  </p:sldIdLst>
  <p:sldSz cx="9144000" cy="5143500" type="screen16x9"/>
  <p:notesSz cx="6858000" cy="9144000"/>
  <p:embeddedFontLst>
    <p:embeddedFont>
      <p:font typeface="Cambria" panose="02040503050406030204" pitchFamily="18" charset="0"/>
      <p:regular r:id="rId12"/>
      <p:bold r:id="rId13"/>
      <p:italic r:id="rId14"/>
      <p:boldItalic r:id="rId15"/>
    </p:embeddedFont>
    <p:embeddedFont>
      <p:font typeface="Roboto" panose="02000000000000000000" pitchFamily="2"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85F4"/>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033" autoAdjust="0"/>
  </p:normalViewPr>
  <p:slideViewPr>
    <p:cSldViewPr snapToGrid="0">
      <p:cViewPr varScale="1">
        <p:scale>
          <a:sx n="109" d="100"/>
          <a:sy n="109" d="100"/>
        </p:scale>
        <p:origin x="706"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0d8a3913e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0d8a3913e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d8a3913e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d8a3913e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fe14d3b4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fe14d3b4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Phát hiện bất thường trong video là một chủ đề thiết thực trong cuộc sống hàng ngày của chúng ta</a:t>
            </a:r>
          </a:p>
          <a:p>
            <a:pPr marL="0" lvl="0" indent="0" algn="l" rtl="0">
              <a:spcBef>
                <a:spcPts val="0"/>
              </a:spcBef>
              <a:spcAft>
                <a:spcPts val="0"/>
              </a:spcAft>
              <a:buNone/>
            </a:pPr>
            <a:r>
              <a:rPr lang="vi-VN" dirty="0"/>
              <a:t>, vì nó có thể giúp giám sát và bảo vệ các không gian công cộng và riêng tư khác nhau khỏi các mối đe dọa hoặc trong trường hợp khẩn cấp. Tuy nhiên, việc xem xét thủ công lượng lớn dữ liệu video được tạo bởi camera giám sát là không thực tế và không hiệu quả.</a:t>
            </a:r>
          </a:p>
          <a:p>
            <a:pPr marL="0" lvl="0" indent="0" algn="l" rtl="0">
              <a:spcBef>
                <a:spcPts val="0"/>
              </a:spcBef>
              <a:spcAft>
                <a:spcPts val="0"/>
              </a:spcAft>
              <a:buNone/>
            </a:pPr>
            <a:endParaRPr lang="vi-VN" dirty="0"/>
          </a:p>
          <a:p>
            <a:pPr marL="0" lvl="0" indent="0" algn="l" rtl="0">
              <a:spcBef>
                <a:spcPts val="0"/>
              </a:spcBef>
              <a:spcAft>
                <a:spcPts val="0"/>
              </a:spcAft>
              <a:buNone/>
            </a:pPr>
            <a:r>
              <a:rPr lang="vi-VN" dirty="0"/>
              <a:t>Đã có nhiều thuật toán liên quan đến phát hiện bất thường trong giám sát video từng được nghiên cứu và phát triển, một vài ví dụ phổ biến có thể kể đến như: Autoencoder, Isolation Forest, One-Class SVM, GMM, K-means,… Tuy nhiên, những thuật toán này không thể đáp ứng việc phát hiện mọi bất thường ở mọi ngữ cảnh trong các video. Ngoài ra, bất thường có thể được định nghĩa theo nhiều cách khác nhau tùy thuộc vào ngữ cảnh và ứng dụng cụ thể. Ví dụ, trong giám sát video, hành vi bất thường có thể là một chiếc xe đi ngược chiều hoặc một người đi bộ băng qua đường một cách bất cẩn, còn trong video y tế, hành vi bất thường có thể là một cơn co giật hoặc một bất thường về nhịp tim. Ngoài ra, dữ liệu trong video có thể bị nhiễu bởi nhiều yếu tố, chẳng hạn như tiếng ồn hình ảnh, tiếng ồn âm thanh và thay đổi về ánh sáng.</a:t>
            </a:r>
          </a:p>
          <a:p>
            <a:pPr marL="0" lvl="0" indent="0" algn="l" rtl="0">
              <a:spcBef>
                <a:spcPts val="0"/>
              </a:spcBef>
              <a:spcAft>
                <a:spcPts val="0"/>
              </a:spcAft>
              <a:buNone/>
            </a:pPr>
            <a:endParaRPr lang="vi-VN" dirty="0"/>
          </a:p>
          <a:p>
            <a:pPr marL="0" lvl="0" indent="0" algn="l" rtl="0">
              <a:spcBef>
                <a:spcPts val="0"/>
              </a:spcBef>
              <a:spcAft>
                <a:spcPts val="0"/>
              </a:spcAft>
              <a:buNone/>
            </a:pPr>
            <a:r>
              <a:rPr lang="vi-VN" dirty="0"/>
              <a:t>Để có thể đáp ứng được việc phát hiện các bất thường trong video một cách hiệu quả và tối ưu nhất, tôi đã nghiên cứu mô hình mạng Convolutional LSTM Autoencoder. Mạng này kết hợp các lớp Conv3D, ConvLSTM2D và Conv3DTranpose với nhau, được huấn luyện với trình tối ưu hoá Adam (Adam optimizer) và hàm mất mát Mean Square Error (MSE). </a:t>
            </a: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fe14d3b4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fe14d3b4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Về phần dataset, tôi sử dụng bộ dataset “UCF-Crime” gồm 1900 video, chia thành 14 lớp chứa 13 loại bất thường và 1 loại là hoạt động thông thường thu được từ camera giám sát trên toàn thế giới. </a:t>
            </a:r>
          </a:p>
          <a:p>
            <a:pPr marL="0" lvl="0" indent="0" algn="l" rtl="0">
              <a:spcBef>
                <a:spcPts val="0"/>
              </a:spcBef>
              <a:spcAft>
                <a:spcPts val="0"/>
              </a:spcAft>
              <a:buNone/>
            </a:pPr>
            <a:endParaRPr lang="vi-VN" dirty="0"/>
          </a:p>
          <a:p>
            <a:pPr marL="0" lvl="0" indent="0" algn="l" rtl="0">
              <a:spcBef>
                <a:spcPts val="0"/>
              </a:spcBef>
              <a:spcAft>
                <a:spcPts val="0"/>
              </a:spcAft>
              <a:buNone/>
            </a:pPr>
            <a:r>
              <a:rPr lang="vi-VN" dirty="0"/>
              <a:t>Bộ dataset “Avenue Dataset for Abnormal Event Detection” thì có tổng cộng 37 video được chọn lọc kĩ càng và có sẵn các video đã được dán nhãn kèm đánh dấu bất thường ở các frame.</a:t>
            </a:r>
            <a:endParaRPr dirty="0"/>
          </a:p>
        </p:txBody>
      </p:sp>
    </p:spTree>
    <p:extLst>
      <p:ext uri="{BB962C8B-B14F-4D97-AF65-F5344CB8AC3E}">
        <p14:creationId xmlns:p14="http://schemas.microsoft.com/office/powerpoint/2010/main" val="4201857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d8a3913ea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d8a3913ea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Phát triển thành công mô hình phát hiện bất thường trong video với độ chính xác đạt từ 80% trở lên.</a:t>
            </a:r>
          </a:p>
          <a:p>
            <a:pPr marL="0" lvl="0" indent="0" algn="l" rtl="0">
              <a:spcBef>
                <a:spcPts val="0"/>
              </a:spcBef>
              <a:spcAft>
                <a:spcPts val="0"/>
              </a:spcAft>
              <a:buNone/>
            </a:pPr>
            <a:endParaRPr lang="vi-VN" dirty="0"/>
          </a:p>
          <a:p>
            <a:pPr marL="0" lvl="0" indent="0" algn="l" rtl="0">
              <a:spcBef>
                <a:spcPts val="0"/>
              </a:spcBef>
              <a:spcAft>
                <a:spcPts val="0"/>
              </a:spcAft>
              <a:buNone/>
            </a:pPr>
            <a:r>
              <a:rPr lang="vi-VN" dirty="0"/>
              <a:t>Cải thiện quá trình training của mô hình nhằm cần ít tài nguyên và thời gian hơn so với các mô hình cũ.</a:t>
            </a:r>
          </a:p>
          <a:p>
            <a:pPr marL="0" lvl="0" indent="0" algn="l" rtl="0">
              <a:spcBef>
                <a:spcPts val="0"/>
              </a:spcBef>
              <a:spcAft>
                <a:spcPts val="0"/>
              </a:spcAft>
              <a:buNone/>
            </a:pPr>
            <a:endParaRPr lang="vi-VN" dirty="0"/>
          </a:p>
          <a:p>
            <a:pPr marL="0" lvl="0" indent="0" algn="l" rtl="0">
              <a:spcBef>
                <a:spcPts val="0"/>
              </a:spcBef>
              <a:spcAft>
                <a:spcPts val="0"/>
              </a:spcAft>
              <a:buNone/>
            </a:pPr>
            <a:r>
              <a:rPr lang="vi-VN" dirty="0"/>
              <a:t>Hiển thị cảnh báo sự kiện bất thường mỗi khi chiếu tới frame có điểm số bất thường cao trong video.</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0d8a3913ea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0d8a3913ea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Đầu tiên, video đầu vào ở cả quá trình huấn luyện và thử nghiệm đều có độ phân giải khác nhau, nên tôi sẽ padding đối với các video có độ phân giải nhỏ và resize các video có độ phân giải lớn lại sao cho bằng với chuẩn của mô hình.</a:t>
            </a:r>
          </a:p>
          <a:p>
            <a:pPr marL="0" lvl="0" indent="0" algn="l" rtl="0">
              <a:spcBef>
                <a:spcPts val="0"/>
              </a:spcBef>
              <a:spcAft>
                <a:spcPts val="0"/>
              </a:spcAft>
              <a:buNone/>
            </a:pPr>
            <a:r>
              <a:rPr lang="vi-VN" dirty="0"/>
              <a:t>Tiếp theo, tôi sẽ xây dựng một mô hình Tuần tự (Sequential) từ thư viện Keras của Python gồm các thành phần như sau: </a:t>
            </a:r>
          </a:p>
          <a:p>
            <a:pPr marL="0" lvl="0" indent="0" algn="l" rtl="0">
              <a:spcBef>
                <a:spcPts val="0"/>
              </a:spcBef>
              <a:spcAft>
                <a:spcPts val="0"/>
              </a:spcAft>
              <a:buNone/>
            </a:pPr>
            <a:r>
              <a:rPr lang="vi-VN" dirty="0"/>
              <a:t>•	(Conv3D): là lớp đầu tiên của mô hình, các lớp 3 chiều này sẽ học đặc trưng từ từng frame của video.</a:t>
            </a:r>
          </a:p>
          <a:p>
            <a:pPr marL="0" lvl="0" indent="0" algn="l" rtl="0">
              <a:spcBef>
                <a:spcPts val="0"/>
              </a:spcBef>
              <a:spcAft>
                <a:spcPts val="0"/>
              </a:spcAft>
              <a:buNone/>
            </a:pPr>
            <a:r>
              <a:rPr lang="vi-VN" dirty="0"/>
              <a:t>•	(ConvLSTM2D): các lớp này là một lớp kiểu của Mạng nơ ron tái phát triển (RNN), chúng sẽ học các dependencies tạm thời trong dữ liệu.</a:t>
            </a:r>
          </a:p>
          <a:p>
            <a:pPr marL="0" lvl="0" indent="0" algn="l" rtl="0">
              <a:spcBef>
                <a:spcPts val="0"/>
              </a:spcBef>
              <a:spcAft>
                <a:spcPts val="0"/>
              </a:spcAft>
              <a:buNone/>
            </a:pPr>
            <a:r>
              <a:rPr lang="vi-VN" dirty="0"/>
              <a:t>•	(Conv3DTranspose): các lớp này còn được gọi là lớp giải mã, các lớp này sẽ thực hiện nghịch đảo của thao tác tích chập từ lớp 3D trước đó. Chúng còn được sử dụng để lấy mẫu lại từ bản đồ đặc trưng (feature map).</a:t>
            </a:r>
          </a:p>
          <a:p>
            <a:pPr marL="0" lvl="0" indent="0" algn="l" rtl="0">
              <a:spcBef>
                <a:spcPts val="0"/>
              </a:spcBef>
              <a:spcAft>
                <a:spcPts val="0"/>
              </a:spcAft>
              <a:buNone/>
            </a:pPr>
            <a:r>
              <a:rPr lang="vi-VN" dirty="0"/>
              <a:t>•	Hàm kích hoạt: mô hình sẽ sử dụng hàm “tanh”, hàm này sẽ đảm bảo rằng các giá trị đầu ra trong phạm vi mà ta mong muốn, đây là một điều cần thiết đối với các tác vụ như tạo ảnh hoặc khử nhiễu hình ảnh.</a:t>
            </a:r>
          </a:p>
          <a:p>
            <a:pPr marL="0" lvl="0" indent="0" algn="l" rtl="0">
              <a:spcBef>
                <a:spcPts val="0"/>
              </a:spcBef>
              <a:spcAft>
                <a:spcPts val="0"/>
              </a:spcAft>
              <a:buNone/>
            </a:pPr>
            <a:r>
              <a:rPr lang="vi-VN" dirty="0"/>
              <a:t>•	Hàm mất mát và thuật toán tối ưu: để tối ưu đầu ra của mô hình tôi sử dụng hàm mất mát MSE và thuật toán tối ưu Adam để đầu ra của mô hình có thể chính xác hơn.</a:t>
            </a:r>
          </a:p>
          <a:p>
            <a:pPr marL="0" lvl="0" indent="0" algn="l" rtl="0">
              <a:spcBef>
                <a:spcPts val="0"/>
              </a:spcBef>
              <a:spcAft>
                <a:spcPts val="0"/>
              </a:spcAft>
              <a:buNone/>
            </a:pPr>
            <a:r>
              <a:rPr lang="vi-VN" dirty="0"/>
              <a:t>Sau khi hoản chỉnh cấu trúc của mô hình, tôi sẽ điều chỉnh các tham số như batch size, epoch, learning rate sao cho phù hợp với cấu hình phần cứng dùng để huấn luyện mô hình.</a:t>
            </a:r>
          </a:p>
          <a:p>
            <a:pPr marL="0" lvl="0" indent="0" algn="l" rtl="0">
              <a:spcBef>
                <a:spcPts val="0"/>
              </a:spcBef>
              <a:spcAft>
                <a:spcPts val="0"/>
              </a:spcAft>
              <a:buNone/>
            </a:pPr>
            <a:r>
              <a:rPr lang="vi-VN" dirty="0"/>
              <a:t>Tiếp theo, mô hình sẽ duyệt từng frame của video đầu vào và sửa đổi frame về định dạng grayscale, thay đổi kích thước các frame lại sao cho phù hợp với mô hình.</a:t>
            </a:r>
          </a:p>
          <a:p>
            <a:pPr marL="0" lvl="0" indent="0" algn="l" rtl="0">
              <a:spcBef>
                <a:spcPts val="0"/>
              </a:spcBef>
              <a:spcAft>
                <a:spcPts val="0"/>
              </a:spcAft>
              <a:buNone/>
            </a:pPr>
            <a:r>
              <a:rPr lang="vi-VN" dirty="0"/>
              <a:t>Cuối cùng, mô hình sẽ thông qua mô hình để tính điểm trên từng frame của video dựa vào hàm mất mát MSE. Nếu điểm của frame nào vượt ngưỡng thì sẽ được tính là bất thường. </a:t>
            </a:r>
          </a:p>
          <a:p>
            <a:pPr marL="0" lvl="0" indent="0" algn="l" rtl="0">
              <a:spcBef>
                <a:spcPts val="0"/>
              </a:spcBef>
              <a:spcAft>
                <a:spcPts val="0"/>
              </a:spcAft>
              <a:buNone/>
            </a:pPr>
            <a:endParaRPr lang="vi-VN"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4500225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0d8a3913ea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0d8a3913ea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568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0d8a3913ea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0d8a3913ea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d8a3913ea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0d8a3913ea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 R01"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6"/>
        <p:cNvGrpSpPr/>
        <p:nvPr/>
      </p:nvGrpSpPr>
      <p:grpSpPr>
        <a:xfrm>
          <a:off x="0" y="0"/>
          <a:ext cx="0" cy="0"/>
          <a:chOff x="0" y="0"/>
          <a:chExt cx="0" cy="0"/>
        </a:xfrm>
      </p:grpSpPr>
      <p:sp>
        <p:nvSpPr>
          <p:cNvPr id="57" name="Google Shape;57;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8" name="Google Shape;58;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 R01"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 R01" type="tx">
  <p:cSld name="TITLE_AND_BODY">
    <p:spTree>
      <p:nvGrpSpPr>
        <p:cNvPr id="1" name="Shape 16"/>
        <p:cNvGrpSpPr/>
        <p:nvPr/>
      </p:nvGrpSpPr>
      <p:grpSpPr>
        <a:xfrm>
          <a:off x="0" y="0"/>
          <a:ext cx="0" cy="0"/>
          <a:chOff x="0" y="0"/>
          <a:chExt cx="0" cy="0"/>
        </a:xfrm>
      </p:grpSpPr>
      <p:sp>
        <p:nvSpPr>
          <p:cNvPr id="17" name="Google Shape;17;p4"/>
          <p:cNvSpPr/>
          <p:nvPr/>
        </p:nvSpPr>
        <p:spPr>
          <a:xfrm rot="10800000" flipH="1">
            <a:off x="0" y="728400"/>
            <a:ext cx="9144000" cy="4085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a:off x="0" y="711888"/>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471900" y="57875"/>
            <a:ext cx="8222100" cy="6705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0" name="Google Shape;20;p4"/>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lvl1pPr marL="457200" lvl="0" indent="-368300">
              <a:spcBef>
                <a:spcPts val="0"/>
              </a:spcBef>
              <a:spcAft>
                <a:spcPts val="0"/>
              </a:spcAft>
              <a:buClr>
                <a:srgbClr val="000000"/>
              </a:buClr>
              <a:buSzPts val="2200"/>
              <a:buChar char="●"/>
              <a:defRPr sz="2200">
                <a:solidFill>
                  <a:srgbClr val="000000"/>
                </a:solidFill>
              </a:defRPr>
            </a:lvl1pPr>
            <a:lvl2pPr marL="914400" lvl="1" indent="-355600">
              <a:spcBef>
                <a:spcPts val="1600"/>
              </a:spcBef>
              <a:spcAft>
                <a:spcPts val="0"/>
              </a:spcAft>
              <a:buClr>
                <a:srgbClr val="000000"/>
              </a:buClr>
              <a:buSzPts val="2000"/>
              <a:buChar char="○"/>
              <a:defRPr sz="2000">
                <a:solidFill>
                  <a:srgbClr val="000000"/>
                </a:solidFill>
              </a:defRPr>
            </a:lvl2pPr>
            <a:lvl3pPr marL="1371600" lvl="2" indent="-342900">
              <a:spcBef>
                <a:spcPts val="1600"/>
              </a:spcBef>
              <a:spcAft>
                <a:spcPts val="0"/>
              </a:spcAft>
              <a:buClr>
                <a:srgbClr val="000000"/>
              </a:buClr>
              <a:buSzPts val="1800"/>
              <a:buChar char="■"/>
              <a:defRPr sz="1800">
                <a:solidFill>
                  <a:srgbClr val="000000"/>
                </a:solidFill>
              </a:defRPr>
            </a:lvl3pPr>
            <a:lvl4pPr marL="1828800" lvl="3" indent="-330200">
              <a:spcBef>
                <a:spcPts val="1600"/>
              </a:spcBef>
              <a:spcAft>
                <a:spcPts val="0"/>
              </a:spcAft>
              <a:buClr>
                <a:srgbClr val="000000"/>
              </a:buClr>
              <a:buSzPts val="1600"/>
              <a:buChar char="●"/>
              <a:defRPr sz="1600">
                <a:solidFill>
                  <a:srgbClr val="000000"/>
                </a:solidFill>
              </a:defRPr>
            </a:lvl4pPr>
            <a:lvl5pPr marL="2286000" lvl="4" indent="-317500">
              <a:spcBef>
                <a:spcPts val="1600"/>
              </a:spcBef>
              <a:spcAft>
                <a:spcPts val="0"/>
              </a:spcAft>
              <a:buClr>
                <a:srgbClr val="000000"/>
              </a:buClr>
              <a:buSzPts val="1400"/>
              <a:buChar char="○"/>
              <a:defRPr>
                <a:solidFill>
                  <a:srgbClr val="000000"/>
                </a:solidFill>
              </a:defRPr>
            </a:lvl5pPr>
            <a:lvl6pPr marL="2743200" lvl="5" indent="-317500">
              <a:spcBef>
                <a:spcPts val="1600"/>
              </a:spcBef>
              <a:spcAft>
                <a:spcPts val="0"/>
              </a:spcAft>
              <a:buClr>
                <a:srgbClr val="000000"/>
              </a:buClr>
              <a:buSzPts val="1400"/>
              <a:buChar char="■"/>
              <a:defRPr>
                <a:solidFill>
                  <a:srgbClr val="000000"/>
                </a:solidFill>
              </a:defRPr>
            </a:lvl6pPr>
            <a:lvl7pPr marL="3200400" lvl="6" indent="-317500">
              <a:spcBef>
                <a:spcPts val="1600"/>
              </a:spcBef>
              <a:spcAft>
                <a:spcPts val="0"/>
              </a:spcAft>
              <a:buClr>
                <a:srgbClr val="000000"/>
              </a:buClr>
              <a:buSzPts val="1400"/>
              <a:buChar char="●"/>
              <a:defRPr>
                <a:solidFill>
                  <a:srgbClr val="000000"/>
                </a:solidFill>
              </a:defRPr>
            </a:lvl7pPr>
            <a:lvl8pPr marL="3657600" lvl="7" indent="-317500">
              <a:spcBef>
                <a:spcPts val="1600"/>
              </a:spcBef>
              <a:spcAft>
                <a:spcPts val="0"/>
              </a:spcAft>
              <a:buClr>
                <a:srgbClr val="000000"/>
              </a:buClr>
              <a:buSzPts val="1400"/>
              <a:buChar char="○"/>
              <a:defRPr>
                <a:solidFill>
                  <a:srgbClr val="000000"/>
                </a:solidFill>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523550" y="4813799"/>
            <a:ext cx="548700" cy="275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p:nvPr/>
        </p:nvSpPr>
        <p:spPr>
          <a:xfrm>
            <a:off x="471900" y="4803525"/>
            <a:ext cx="8133300" cy="29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FFFFFF"/>
                </a:solidFill>
                <a:latin typeface="Roboto"/>
                <a:ea typeface="Roboto"/>
                <a:cs typeface="Roboto"/>
                <a:sym typeface="Roboto"/>
              </a:rPr>
              <a:t>UIT.CS2205.ResearchMethodology</a:t>
            </a:r>
            <a:endParaRPr b="1">
              <a:solidFill>
                <a:srgbClr val="FFFFFF"/>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7" name="Google Shape;27;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4" name="Google Shape;34;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9" name="Google Shape;39;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0" name="Google Shape;40;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3" name="Google Shape;43;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8" name="Google Shape;48;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9" name="Google Shape;4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0" name="Google Shape;50;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
        <p:cNvGrpSpPr/>
        <p:nvPr/>
      </p:nvGrpSpPr>
      <p:grpSpPr>
        <a:xfrm>
          <a:off x="0" y="0"/>
          <a:ext cx="0" cy="0"/>
          <a:chOff x="0" y="0"/>
          <a:chExt cx="0" cy="0"/>
        </a:xfrm>
      </p:grpSpPr>
      <p:sp>
        <p:nvSpPr>
          <p:cNvPr id="52" name="Google Shape;52;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txBox="1">
            <a:spLocks noGrp="1"/>
          </p:cNvSpPr>
          <p:nvPr>
            <p:ph type="body" idx="1"/>
          </p:nvPr>
        </p:nvSpPr>
        <p:spPr>
          <a:xfrm>
            <a:off x="57150" y="41634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5" name="Google Shape;55;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hyperlink" Target="https://www.crcv.ucf.edu/projects/real-world/" TargetMode="External"/><Relationship Id="rId5" Type="http://schemas.openxmlformats.org/officeDocument/2006/relationships/hyperlink" Target="https://www.cse.cuhk.edu.hk/leojia/projects/detectabnormal/dataset.html"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title"/>
          </p:nvPr>
        </p:nvSpPr>
        <p:spPr>
          <a:xfrm>
            <a:off x="156125" y="395482"/>
            <a:ext cx="8831749" cy="129950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3200" b="1" dirty="0"/>
              <a:t>PHÁT HIỆN BẤT THƯỜNG TRONG CÁC VIDEO THU LẠI ĐƯỢC TỪ CAMERA GIÁM SÁT</a:t>
            </a:r>
            <a:endParaRPr sz="3200" b="1" dirty="0"/>
          </a:p>
        </p:txBody>
      </p:sp>
      <p:sp>
        <p:nvSpPr>
          <p:cNvPr id="67" name="Google Shape;67;p13"/>
          <p:cNvSpPr txBox="1">
            <a:spLocks noGrp="1"/>
          </p:cNvSpPr>
          <p:nvPr>
            <p:ph type="title"/>
          </p:nvPr>
        </p:nvSpPr>
        <p:spPr>
          <a:xfrm>
            <a:off x="1584814" y="2482864"/>
            <a:ext cx="5974371" cy="220064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err="1"/>
              <a:t>Học</a:t>
            </a:r>
            <a:r>
              <a:rPr lang="en-US" sz="1800" b="1" dirty="0"/>
              <a:t> </a:t>
            </a:r>
            <a:r>
              <a:rPr lang="en-US" sz="1800" b="1" dirty="0" err="1"/>
              <a:t>viên</a:t>
            </a:r>
            <a:r>
              <a:rPr lang="en-US" sz="1800" b="1" dirty="0"/>
              <a:t>: </a:t>
            </a:r>
            <a:r>
              <a:rPr lang="en-US" sz="1800" dirty="0" err="1"/>
              <a:t>Phạm</a:t>
            </a:r>
            <a:r>
              <a:rPr lang="en-US" sz="1800" dirty="0"/>
              <a:t> Thanh Bình – 230201003</a:t>
            </a:r>
            <a:br>
              <a:rPr lang="en-US" sz="1800" dirty="0"/>
            </a:br>
            <a:br>
              <a:rPr lang="en-US" sz="1800" b="1" dirty="0"/>
            </a:br>
            <a:r>
              <a:rPr lang="en-US" sz="1800" b="1" dirty="0" err="1"/>
              <a:t>Giảng</a:t>
            </a:r>
            <a:r>
              <a:rPr lang="en-US" sz="1800" b="1" dirty="0"/>
              <a:t> </a:t>
            </a:r>
            <a:r>
              <a:rPr lang="en-US" sz="1800" b="1" dirty="0" err="1"/>
              <a:t>viên</a:t>
            </a:r>
            <a:r>
              <a:rPr lang="en-US" sz="1800" b="1" dirty="0"/>
              <a:t>: </a:t>
            </a:r>
            <a:r>
              <a:rPr lang="en-US" sz="1800" dirty="0"/>
              <a:t>Lê </a:t>
            </a:r>
            <a:r>
              <a:rPr lang="en-US" sz="1800" dirty="0" err="1"/>
              <a:t>Đình</a:t>
            </a:r>
            <a:r>
              <a:rPr lang="en-US" sz="1800" dirty="0"/>
              <a:t> Duy</a:t>
            </a:r>
            <a:br>
              <a:rPr lang="en-US" sz="1800" dirty="0"/>
            </a:br>
            <a:br>
              <a:rPr lang="en-US" sz="1800" b="1" dirty="0"/>
            </a:br>
            <a:r>
              <a:rPr lang="en-US" sz="1800" b="1" dirty="0"/>
              <a:t>Môn </a:t>
            </a:r>
            <a:r>
              <a:rPr lang="en-US" sz="1800" b="1" dirty="0" err="1"/>
              <a:t>học</a:t>
            </a:r>
            <a:r>
              <a:rPr lang="en-US" sz="1800" b="1" dirty="0"/>
              <a:t>: </a:t>
            </a:r>
            <a:r>
              <a:rPr lang="en-US" sz="1800" dirty="0" err="1"/>
              <a:t>Phương</a:t>
            </a:r>
            <a:r>
              <a:rPr lang="en-US" sz="1800" dirty="0"/>
              <a:t> </a:t>
            </a:r>
            <a:r>
              <a:rPr lang="en-US" sz="1800" dirty="0" err="1"/>
              <a:t>pháp</a:t>
            </a:r>
            <a:r>
              <a:rPr lang="en-US" sz="1800" dirty="0"/>
              <a:t> NCKH - </a:t>
            </a:r>
            <a:r>
              <a:rPr lang="en-US" sz="1800" dirty="0">
                <a:effectLst/>
                <a:latin typeface="Times New Roman" panose="02020603050405020304" pitchFamily="18" charset="0"/>
                <a:ea typeface="Times New Roman" panose="02020603050405020304" pitchFamily="18" charset="0"/>
              </a:rPr>
              <a:t>CS2205.APR2023</a:t>
            </a:r>
            <a:endParaRPr lang="en-US" sz="3600" dirty="0"/>
          </a:p>
        </p:txBody>
      </p:sp>
    </p:spTree>
  </p:cSld>
  <p:clrMapOvr>
    <a:masterClrMapping/>
  </p:clrMapOvr>
  <mc:AlternateContent xmlns:mc="http://schemas.openxmlformats.org/markup-compatibility/2006" xmlns:p14="http://schemas.microsoft.com/office/powerpoint/2010/main">
    <mc:Choice Requires="p14">
      <p:transition spd="slow" p14:dur="2000" advTm="9660"/>
    </mc:Choice>
    <mc:Fallback xmlns="">
      <p:transition spd="slow" advTm="966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Tóm tắt </a:t>
            </a:r>
            <a:endParaRPr/>
          </a:p>
        </p:txBody>
      </p:sp>
      <p:sp>
        <p:nvSpPr>
          <p:cNvPr id="73" name="Google Shape;73;p14"/>
          <p:cNvSpPr txBox="1">
            <a:spLocks noGrp="1"/>
          </p:cNvSpPr>
          <p:nvPr>
            <p:ph type="body" idx="1"/>
          </p:nvPr>
        </p:nvSpPr>
        <p:spPr>
          <a:xfrm>
            <a:off x="196836" y="815346"/>
            <a:ext cx="8370389" cy="1669939"/>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 dirty="0"/>
              <a:t>Lớp: </a:t>
            </a:r>
            <a:r>
              <a:rPr lang="en-US" dirty="0"/>
              <a:t>CS2205.CH181</a:t>
            </a:r>
          </a:p>
          <a:p>
            <a:pPr marL="457200" lvl="0" indent="-368300" algn="l" rtl="0">
              <a:spcBef>
                <a:spcPts val="0"/>
              </a:spcBef>
              <a:spcAft>
                <a:spcPts val="0"/>
              </a:spcAft>
              <a:buSzPts val="2200"/>
              <a:buFont typeface="Arial"/>
              <a:buChar char="●"/>
            </a:pPr>
            <a:r>
              <a:rPr lang="en" dirty="0"/>
              <a:t>Link Github: </a:t>
            </a:r>
            <a:endParaRPr dirty="0"/>
          </a:p>
          <a:p>
            <a:pPr marL="457200" lvl="0" indent="-368300" algn="l" rtl="0">
              <a:spcBef>
                <a:spcPts val="0"/>
              </a:spcBef>
              <a:spcAft>
                <a:spcPts val="0"/>
              </a:spcAft>
              <a:buSzPts val="2200"/>
              <a:buChar char="●"/>
            </a:pPr>
            <a:r>
              <a:rPr lang="en" dirty="0"/>
              <a:t>Link YouTube video: </a:t>
            </a:r>
            <a:r>
              <a:rPr lang="en-US" dirty="0"/>
              <a:t>https://youtu.be/MaOGLZxBlBI</a:t>
            </a:r>
            <a:endParaRPr dirty="0"/>
          </a:p>
          <a:p>
            <a:pPr marL="457200" lvl="0" indent="-368300" algn="l" rtl="0">
              <a:spcBef>
                <a:spcPts val="0"/>
              </a:spcBef>
              <a:spcAft>
                <a:spcPts val="0"/>
              </a:spcAft>
              <a:buSzPts val="2200"/>
              <a:buChar char="●"/>
            </a:pPr>
            <a:r>
              <a:rPr lang="en" dirty="0"/>
              <a:t>Ảnh + Họ và Tên:</a:t>
            </a:r>
            <a:r>
              <a:rPr lang="en-US" dirty="0"/>
              <a:t> </a:t>
            </a:r>
            <a:r>
              <a:rPr lang="en-US" dirty="0" err="1"/>
              <a:t>Phạm</a:t>
            </a:r>
            <a:r>
              <a:rPr lang="en-US" dirty="0"/>
              <a:t> Thanh Bình</a:t>
            </a:r>
            <a:endParaRPr dirty="0"/>
          </a:p>
          <a:p>
            <a:pPr marL="457200" lvl="0" indent="0" algn="l" rtl="0">
              <a:spcBef>
                <a:spcPts val="1600"/>
              </a:spcBef>
              <a:spcAft>
                <a:spcPts val="0"/>
              </a:spcAft>
              <a:buNone/>
            </a:pPr>
            <a:endParaRPr dirty="0"/>
          </a:p>
          <a:p>
            <a:pPr marL="457200" lvl="0" indent="0" algn="l" rtl="0">
              <a:spcBef>
                <a:spcPts val="1600"/>
              </a:spcBef>
              <a:spcAft>
                <a:spcPts val="0"/>
              </a:spcAft>
              <a:buNone/>
            </a:pPr>
            <a:endParaRPr dirty="0"/>
          </a:p>
          <a:p>
            <a:pPr marL="914400" lvl="0" indent="0" algn="l" rtl="0">
              <a:spcBef>
                <a:spcPts val="1600"/>
              </a:spcBef>
              <a:spcAft>
                <a:spcPts val="1600"/>
              </a:spcAft>
              <a:buNone/>
            </a:pPr>
            <a:endParaRPr sz="1800" dirty="0"/>
          </a:p>
        </p:txBody>
      </p:sp>
      <p:pic>
        <p:nvPicPr>
          <p:cNvPr id="3" name="Picture 2" descr="A person in a blue shirt&#10;&#10;Description automatically generated">
            <a:extLst>
              <a:ext uri="{FF2B5EF4-FFF2-40B4-BE49-F238E27FC236}">
                <a16:creationId xmlns:a16="http://schemas.microsoft.com/office/drawing/2014/main" id="{7E99C4BA-2527-C86E-8334-13F76343963E}"/>
              </a:ext>
            </a:extLst>
          </p:cNvPr>
          <p:cNvPicPr>
            <a:picLocks noChangeAspect="1"/>
          </p:cNvPicPr>
          <p:nvPr/>
        </p:nvPicPr>
        <p:blipFill rotWithShape="1">
          <a:blip r:embed="rId5"/>
          <a:srcRect l="1243" t="2891" r="5062" b="-2891"/>
          <a:stretch/>
        </p:blipFill>
        <p:spPr>
          <a:xfrm>
            <a:off x="3638643" y="2715063"/>
            <a:ext cx="1354116" cy="2109539"/>
          </a:xfrm>
          <a:prstGeom prst="rect">
            <a:avLst/>
          </a:prstGeom>
        </p:spPr>
      </p:pic>
      <p:pic>
        <p:nvPicPr>
          <p:cNvPr id="23" name="Audio 22">
            <a:hlinkClick r:id="" action="ppaction://media"/>
            <a:extLst>
              <a:ext uri="{FF2B5EF4-FFF2-40B4-BE49-F238E27FC236}">
                <a16:creationId xmlns:a16="http://schemas.microsoft.com/office/drawing/2014/main" id="{BB401576-D8BC-1815-E604-E1320B14EA0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194"/>
    </mc:Choice>
    <mc:Fallback xmlns="">
      <p:transition spd="slow" advTm="1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Giới thiệu</a:t>
            </a:r>
            <a:endParaRPr/>
          </a:p>
        </p:txBody>
      </p:sp>
      <p:sp>
        <p:nvSpPr>
          <p:cNvPr id="79" name="Google Shape;79;p15"/>
          <p:cNvSpPr txBox="1">
            <a:spLocks noGrp="1"/>
          </p:cNvSpPr>
          <p:nvPr>
            <p:ph type="body" idx="1"/>
          </p:nvPr>
        </p:nvSpPr>
        <p:spPr>
          <a:xfrm>
            <a:off x="112003" y="1036555"/>
            <a:ext cx="5255451" cy="3587949"/>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US" sz="1800" dirty="0" err="1"/>
              <a:t>Phát</a:t>
            </a:r>
            <a:r>
              <a:rPr lang="en-US" sz="1800" dirty="0"/>
              <a:t> </a:t>
            </a:r>
            <a:r>
              <a:rPr lang="en-US" sz="1800" dirty="0" err="1"/>
              <a:t>hiện</a:t>
            </a:r>
            <a:r>
              <a:rPr lang="en-US" sz="1800" dirty="0"/>
              <a:t> </a:t>
            </a:r>
            <a:r>
              <a:rPr lang="en-US" sz="1800" dirty="0" err="1"/>
              <a:t>bất</a:t>
            </a:r>
            <a:r>
              <a:rPr lang="en-US" sz="1800" dirty="0"/>
              <a:t> </a:t>
            </a:r>
            <a:r>
              <a:rPr lang="en-US" sz="1800" dirty="0" err="1"/>
              <a:t>thường</a:t>
            </a:r>
            <a:r>
              <a:rPr lang="en-US" sz="1800" dirty="0"/>
              <a:t> </a:t>
            </a:r>
            <a:r>
              <a:rPr lang="en-US" sz="1800" dirty="0" err="1"/>
              <a:t>trong</a:t>
            </a:r>
            <a:r>
              <a:rPr lang="en-US" sz="1800" dirty="0"/>
              <a:t> </a:t>
            </a:r>
            <a:r>
              <a:rPr lang="vi-VN" sz="1800" dirty="0"/>
              <a:t>video là một </a:t>
            </a:r>
            <a:r>
              <a:rPr lang="en-US" sz="1800" dirty="0" err="1"/>
              <a:t>chủ</a:t>
            </a:r>
            <a:r>
              <a:rPr lang="en-US" sz="1800" dirty="0"/>
              <a:t> </a:t>
            </a:r>
            <a:r>
              <a:rPr lang="en-US" sz="1800" dirty="0" err="1"/>
              <a:t>đề</a:t>
            </a:r>
            <a:r>
              <a:rPr lang="en-US" sz="1800" dirty="0"/>
              <a:t> </a:t>
            </a:r>
            <a:r>
              <a:rPr lang="en-US" sz="1800" dirty="0" err="1"/>
              <a:t>thiết</a:t>
            </a:r>
            <a:r>
              <a:rPr lang="en-US" sz="1800" dirty="0"/>
              <a:t> </a:t>
            </a:r>
            <a:r>
              <a:rPr lang="en-US" sz="1800" dirty="0" err="1"/>
              <a:t>thực</a:t>
            </a:r>
            <a:r>
              <a:rPr lang="en-US" sz="1800" dirty="0"/>
              <a:t> </a:t>
            </a:r>
            <a:r>
              <a:rPr lang="vi-VN" sz="1800" dirty="0"/>
              <a:t>trong cuộc sống hàng ngày của chúng ta</a:t>
            </a:r>
            <a:r>
              <a:rPr lang="en-US" sz="1800" dirty="0"/>
              <a:t>.</a:t>
            </a:r>
          </a:p>
          <a:p>
            <a:pPr marL="88900" lvl="0" indent="0" algn="l" rtl="0">
              <a:spcBef>
                <a:spcPts val="0"/>
              </a:spcBef>
              <a:spcAft>
                <a:spcPts val="0"/>
              </a:spcAft>
              <a:buSzPts val="2200"/>
              <a:buNone/>
            </a:pPr>
            <a:endParaRPr lang="en-US" sz="1800" dirty="0"/>
          </a:p>
          <a:p>
            <a:pPr marL="457200" lvl="0" indent="-368300" algn="l" rtl="0">
              <a:spcBef>
                <a:spcPts val="0"/>
              </a:spcBef>
              <a:spcAft>
                <a:spcPts val="0"/>
              </a:spcAft>
              <a:buSzPts val="2200"/>
              <a:buFont typeface="Arial"/>
              <a:buChar char="●"/>
            </a:pPr>
            <a:r>
              <a:rPr lang="en-US" sz="1800" dirty="0"/>
              <a:t>Autoencoder, Isolation Forest, One-Class SVM, GMM, K-means,… </a:t>
            </a:r>
            <a:r>
              <a:rPr lang="en-US" sz="1800" dirty="0" err="1"/>
              <a:t>là</a:t>
            </a:r>
            <a:r>
              <a:rPr lang="en-US" sz="1800" dirty="0"/>
              <a:t> </a:t>
            </a:r>
            <a:r>
              <a:rPr lang="en-US" sz="1800" dirty="0" err="1"/>
              <a:t>những</a:t>
            </a:r>
            <a:r>
              <a:rPr lang="en-US" sz="1800" dirty="0"/>
              <a:t> </a:t>
            </a:r>
            <a:r>
              <a:rPr lang="en-US" sz="1800" dirty="0" err="1"/>
              <a:t>thuật</a:t>
            </a:r>
            <a:r>
              <a:rPr lang="en-US" sz="1800" dirty="0"/>
              <a:t> </a:t>
            </a:r>
            <a:r>
              <a:rPr lang="en-US" sz="1800" dirty="0" err="1"/>
              <a:t>toán</a:t>
            </a:r>
            <a:r>
              <a:rPr lang="en-US" sz="1800" dirty="0"/>
              <a:t> </a:t>
            </a:r>
            <a:r>
              <a:rPr lang="en-US" sz="1800" dirty="0" err="1"/>
              <a:t>phổ</a:t>
            </a:r>
            <a:r>
              <a:rPr lang="en-US" sz="1800" dirty="0"/>
              <a:t> </a:t>
            </a:r>
            <a:r>
              <a:rPr lang="en-US" sz="1800" dirty="0" err="1"/>
              <a:t>biến</a:t>
            </a:r>
            <a:r>
              <a:rPr lang="en-US" sz="1800" dirty="0"/>
              <a:t> </a:t>
            </a:r>
            <a:r>
              <a:rPr lang="en-US" sz="1800" dirty="0" err="1"/>
              <a:t>nhưng</a:t>
            </a:r>
            <a:r>
              <a:rPr lang="en-US" sz="1800" dirty="0"/>
              <a:t> </a:t>
            </a:r>
            <a:r>
              <a:rPr lang="en-US" sz="1800" dirty="0" err="1"/>
              <a:t>độ</a:t>
            </a:r>
            <a:r>
              <a:rPr lang="en-US" sz="1800" dirty="0"/>
              <a:t> </a:t>
            </a:r>
            <a:r>
              <a:rPr lang="en-US" sz="1800" dirty="0" err="1"/>
              <a:t>hiệu</a:t>
            </a:r>
            <a:r>
              <a:rPr lang="en-US" sz="1800" dirty="0"/>
              <a:t> </a:t>
            </a:r>
            <a:r>
              <a:rPr lang="en-US" sz="1800" dirty="0" err="1"/>
              <a:t>quả</a:t>
            </a:r>
            <a:r>
              <a:rPr lang="en-US" sz="1800" dirty="0"/>
              <a:t> </a:t>
            </a:r>
            <a:r>
              <a:rPr lang="en-US" sz="1800" dirty="0" err="1"/>
              <a:t>không</a:t>
            </a:r>
            <a:r>
              <a:rPr lang="en-US" sz="1800" dirty="0"/>
              <a:t> </a:t>
            </a:r>
            <a:r>
              <a:rPr lang="en-US" sz="1800" dirty="0" err="1"/>
              <a:t>cao</a:t>
            </a:r>
            <a:r>
              <a:rPr lang="en-US" sz="1800" dirty="0"/>
              <a:t>.</a:t>
            </a:r>
          </a:p>
          <a:p>
            <a:pPr marL="88900" lvl="0" indent="0" algn="l" rtl="0">
              <a:spcBef>
                <a:spcPts val="0"/>
              </a:spcBef>
              <a:spcAft>
                <a:spcPts val="0"/>
              </a:spcAft>
              <a:buSzPts val="2200"/>
              <a:buNone/>
            </a:pPr>
            <a:endParaRPr lang="en-US" sz="1800" dirty="0"/>
          </a:p>
          <a:p>
            <a:pPr marL="457200" lvl="0" indent="-368300" algn="l" rtl="0">
              <a:spcBef>
                <a:spcPts val="0"/>
              </a:spcBef>
              <a:spcAft>
                <a:spcPts val="0"/>
              </a:spcAft>
              <a:buSzPts val="2200"/>
              <a:buFont typeface="Arial"/>
              <a:buChar char="●"/>
            </a:pPr>
            <a:r>
              <a:rPr lang="en-US" sz="1800" dirty="0" err="1"/>
              <a:t>Chúng</a:t>
            </a:r>
            <a:r>
              <a:rPr lang="en-US" sz="1800" dirty="0"/>
              <a:t> </a:t>
            </a:r>
            <a:r>
              <a:rPr lang="en-US" sz="1800" dirty="0" err="1"/>
              <a:t>tôi</a:t>
            </a:r>
            <a:r>
              <a:rPr lang="en-US" sz="1800" dirty="0"/>
              <a:t> </a:t>
            </a:r>
            <a:r>
              <a:rPr lang="en-US" sz="1800" dirty="0" err="1"/>
              <a:t>nghiên</a:t>
            </a:r>
            <a:r>
              <a:rPr lang="en-US" sz="1800" dirty="0"/>
              <a:t> </a:t>
            </a:r>
            <a:r>
              <a:rPr lang="en-US" sz="1800" dirty="0" err="1"/>
              <a:t>cứu</a:t>
            </a:r>
            <a:r>
              <a:rPr lang="en-US" sz="1800" dirty="0"/>
              <a:t> </a:t>
            </a:r>
            <a:r>
              <a:rPr lang="en-US" sz="1800" dirty="0" err="1"/>
              <a:t>mô</a:t>
            </a:r>
            <a:r>
              <a:rPr lang="en-US" sz="1800" dirty="0"/>
              <a:t> </a:t>
            </a:r>
            <a:r>
              <a:rPr lang="en-US" sz="1800" dirty="0" err="1"/>
              <a:t>hình</a:t>
            </a:r>
            <a:r>
              <a:rPr lang="en-US" sz="1800" dirty="0"/>
              <a:t> </a:t>
            </a:r>
            <a:r>
              <a:rPr lang="en-US" sz="1800" dirty="0" err="1"/>
              <a:t>mạng</a:t>
            </a:r>
            <a:r>
              <a:rPr lang="en-US" sz="1800" dirty="0"/>
              <a:t> </a:t>
            </a:r>
            <a:r>
              <a:rPr lang="en-US" sz="1800" b="1" dirty="0"/>
              <a:t>Convolutional LSTM Autoencoder </a:t>
            </a:r>
            <a:r>
              <a:rPr lang="en-US" sz="1800" dirty="0" err="1"/>
              <a:t>nhằm</a:t>
            </a:r>
            <a:r>
              <a:rPr lang="en-US" sz="1800" dirty="0"/>
              <a:t> </a:t>
            </a:r>
            <a:r>
              <a:rPr lang="en-US" sz="1800" dirty="0" err="1"/>
              <a:t>đạt</a:t>
            </a:r>
            <a:r>
              <a:rPr lang="en-US" sz="1800" dirty="0"/>
              <a:t> </a:t>
            </a:r>
            <a:r>
              <a:rPr lang="en-US" sz="1800" dirty="0" err="1"/>
              <a:t>được</a:t>
            </a:r>
            <a:r>
              <a:rPr lang="en-US" sz="1800" dirty="0"/>
              <a:t> </a:t>
            </a:r>
            <a:r>
              <a:rPr lang="en-US" sz="1800" dirty="0" err="1"/>
              <a:t>kết</a:t>
            </a:r>
            <a:r>
              <a:rPr lang="en-US" sz="1800" dirty="0"/>
              <a:t> </a:t>
            </a:r>
            <a:r>
              <a:rPr lang="en-US" sz="1800" dirty="0" err="1"/>
              <a:t>quả</a:t>
            </a:r>
            <a:r>
              <a:rPr lang="en-US" sz="1800" dirty="0"/>
              <a:t> </a:t>
            </a:r>
            <a:r>
              <a:rPr lang="en-US" sz="1800" dirty="0" err="1"/>
              <a:t>chính</a:t>
            </a:r>
            <a:r>
              <a:rPr lang="en-US" sz="1800" dirty="0"/>
              <a:t> </a:t>
            </a:r>
            <a:r>
              <a:rPr lang="en-US" sz="1800" dirty="0" err="1"/>
              <a:t>xác</a:t>
            </a:r>
            <a:r>
              <a:rPr lang="en-US" sz="1800" dirty="0"/>
              <a:t> </a:t>
            </a:r>
            <a:r>
              <a:rPr lang="en-US" sz="1800" dirty="0" err="1"/>
              <a:t>hơn</a:t>
            </a:r>
            <a:r>
              <a:rPr lang="en-US" sz="1800" dirty="0"/>
              <a:t> </a:t>
            </a:r>
            <a:r>
              <a:rPr lang="en-US" sz="1800" dirty="0" err="1"/>
              <a:t>và</a:t>
            </a:r>
            <a:r>
              <a:rPr lang="en-US" sz="1800" dirty="0"/>
              <a:t> </a:t>
            </a:r>
            <a:r>
              <a:rPr lang="en-US" sz="1800" dirty="0" err="1"/>
              <a:t>hiệu</a:t>
            </a:r>
            <a:r>
              <a:rPr lang="en-US" sz="1800" dirty="0"/>
              <a:t> </a:t>
            </a:r>
            <a:r>
              <a:rPr lang="en-US" sz="1800" dirty="0" err="1"/>
              <a:t>quả</a:t>
            </a:r>
            <a:r>
              <a:rPr lang="en-US" sz="1800" dirty="0"/>
              <a:t> </a:t>
            </a:r>
            <a:r>
              <a:rPr lang="en-US" sz="1800" dirty="0" err="1"/>
              <a:t>hơn</a:t>
            </a:r>
            <a:r>
              <a:rPr lang="en-US" sz="1800" dirty="0"/>
              <a:t>.</a:t>
            </a:r>
            <a:endParaRPr sz="1800" dirty="0"/>
          </a:p>
          <a:p>
            <a:pPr marL="457200" lvl="0" indent="0" algn="l" rtl="0">
              <a:spcBef>
                <a:spcPts val="1600"/>
              </a:spcBef>
              <a:spcAft>
                <a:spcPts val="0"/>
              </a:spcAft>
              <a:buNone/>
            </a:pPr>
            <a:endParaRPr sz="1800" dirty="0"/>
          </a:p>
          <a:p>
            <a:pPr marL="914400" lvl="0" indent="0" algn="l" rtl="0">
              <a:spcBef>
                <a:spcPts val="1600"/>
              </a:spcBef>
              <a:spcAft>
                <a:spcPts val="1600"/>
              </a:spcAft>
              <a:buNone/>
            </a:pPr>
            <a:endParaRPr sz="1400" dirty="0"/>
          </a:p>
        </p:txBody>
      </p:sp>
      <p:pic>
        <p:nvPicPr>
          <p:cNvPr id="1026" name="Picture 2" descr="Video Anomaly Detection | Video analytics">
            <a:extLst>
              <a:ext uri="{FF2B5EF4-FFF2-40B4-BE49-F238E27FC236}">
                <a16:creationId xmlns:a16="http://schemas.microsoft.com/office/drawing/2014/main" id="{DFA13D53-4492-66FC-8643-F55F9746C2C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8789" b="20795"/>
          <a:stretch/>
        </p:blipFill>
        <p:spPr bwMode="auto">
          <a:xfrm>
            <a:off x="5622125" y="783328"/>
            <a:ext cx="3409872" cy="3996827"/>
          </a:xfrm>
          <a:prstGeom prst="rect">
            <a:avLst/>
          </a:prstGeom>
          <a:noFill/>
          <a:extLst>
            <a:ext uri="{909E8E84-426E-40DD-AFC4-6F175D3DCCD1}">
              <a14:hiddenFill xmlns:a14="http://schemas.microsoft.com/office/drawing/2010/main">
                <a:solidFill>
                  <a:srgbClr val="FFFFFF"/>
                </a:solidFill>
              </a14:hiddenFill>
            </a:ext>
          </a:extLst>
        </p:spPr>
      </p:pic>
      <p:pic>
        <p:nvPicPr>
          <p:cNvPr id="24" name="Audio 23">
            <a:hlinkClick r:id="" action="ppaction://media"/>
            <a:extLst>
              <a:ext uri="{FF2B5EF4-FFF2-40B4-BE49-F238E27FC236}">
                <a16:creationId xmlns:a16="http://schemas.microsoft.com/office/drawing/2014/main" id="{E65609E2-4937-C0A6-45B5-0071A0FC522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05893"/>
    </mc:Choice>
    <mc:Fallback xmlns="">
      <p:transition spd="slow" advTm="1058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Giới thiệu</a:t>
            </a:r>
            <a:endParaRPr/>
          </a:p>
        </p:txBody>
      </p:sp>
      <p:graphicFrame>
        <p:nvGraphicFramePr>
          <p:cNvPr id="4" name="Table 3">
            <a:extLst>
              <a:ext uri="{FF2B5EF4-FFF2-40B4-BE49-F238E27FC236}">
                <a16:creationId xmlns:a16="http://schemas.microsoft.com/office/drawing/2014/main" id="{59E53748-73EC-A98A-9CC5-8601260FE77E}"/>
              </a:ext>
            </a:extLst>
          </p:cNvPr>
          <p:cNvGraphicFramePr>
            <a:graphicFrameLocks noGrp="1"/>
          </p:cNvGraphicFramePr>
          <p:nvPr>
            <p:extLst>
              <p:ext uri="{D42A27DB-BD31-4B8C-83A1-F6EECF244321}">
                <p14:modId xmlns:p14="http://schemas.microsoft.com/office/powerpoint/2010/main" val="1275568237"/>
              </p:ext>
            </p:extLst>
          </p:nvPr>
        </p:nvGraphicFramePr>
        <p:xfrm>
          <a:off x="550126" y="1491276"/>
          <a:ext cx="8222100" cy="2585289"/>
        </p:xfrm>
        <a:graphic>
          <a:graphicData uri="http://schemas.openxmlformats.org/drawingml/2006/table">
            <a:tbl>
              <a:tblPr firstRow="1" bandRow="1">
                <a:tableStyleId>{5C22544A-7EE6-4342-B048-85BDC9FD1C3A}</a:tableStyleId>
              </a:tblPr>
              <a:tblGrid>
                <a:gridCol w="1751398">
                  <a:extLst>
                    <a:ext uri="{9D8B030D-6E8A-4147-A177-3AD203B41FA5}">
                      <a16:colId xmlns:a16="http://schemas.microsoft.com/office/drawing/2014/main" val="1451909565"/>
                    </a:ext>
                  </a:extLst>
                </a:gridCol>
                <a:gridCol w="1787256">
                  <a:extLst>
                    <a:ext uri="{9D8B030D-6E8A-4147-A177-3AD203B41FA5}">
                      <a16:colId xmlns:a16="http://schemas.microsoft.com/office/drawing/2014/main" val="919403628"/>
                    </a:ext>
                  </a:extLst>
                </a:gridCol>
                <a:gridCol w="2163337">
                  <a:extLst>
                    <a:ext uri="{9D8B030D-6E8A-4147-A177-3AD203B41FA5}">
                      <a16:colId xmlns:a16="http://schemas.microsoft.com/office/drawing/2014/main" val="2440344725"/>
                    </a:ext>
                  </a:extLst>
                </a:gridCol>
                <a:gridCol w="2520109">
                  <a:extLst>
                    <a:ext uri="{9D8B030D-6E8A-4147-A177-3AD203B41FA5}">
                      <a16:colId xmlns:a16="http://schemas.microsoft.com/office/drawing/2014/main" val="3670074333"/>
                    </a:ext>
                  </a:extLst>
                </a:gridCol>
              </a:tblGrid>
              <a:tr h="374836">
                <a:tc>
                  <a:txBody>
                    <a:bodyPr/>
                    <a:lstStyle/>
                    <a:p>
                      <a:pPr algn="ctr"/>
                      <a:r>
                        <a:rPr lang="en-US" dirty="0" err="1">
                          <a:solidFill>
                            <a:schemeClr val="bg1"/>
                          </a:solidFill>
                          <a:latin typeface="Roboto" panose="02000000000000000000" pitchFamily="2" charset="0"/>
                          <a:ea typeface="Roboto" panose="02000000000000000000" pitchFamily="2" charset="0"/>
                          <a:cs typeface="Roboto" panose="02000000000000000000" pitchFamily="2" charset="0"/>
                        </a:rPr>
                        <a:t>Bộ</a:t>
                      </a:r>
                      <a:r>
                        <a:rPr lang="en-US" dirty="0">
                          <a:solidFill>
                            <a:schemeClr val="bg1"/>
                          </a:solidFill>
                          <a:latin typeface="Roboto" panose="02000000000000000000" pitchFamily="2" charset="0"/>
                          <a:ea typeface="Roboto" panose="02000000000000000000" pitchFamily="2" charset="0"/>
                          <a:cs typeface="Roboto" panose="02000000000000000000" pitchFamily="2" charset="0"/>
                        </a:rPr>
                        <a:t> dataset</a:t>
                      </a:r>
                    </a:p>
                  </a:txBody>
                  <a:tcPr/>
                </a:tc>
                <a:tc>
                  <a:txBody>
                    <a:bodyPr/>
                    <a:lstStyle/>
                    <a:p>
                      <a:pPr algn="ctr"/>
                      <a:r>
                        <a:rPr lang="en-US" dirty="0" err="1">
                          <a:solidFill>
                            <a:schemeClr val="bg1"/>
                          </a:solidFill>
                          <a:latin typeface="Roboto" panose="02000000000000000000" pitchFamily="2" charset="0"/>
                          <a:ea typeface="Roboto" panose="02000000000000000000" pitchFamily="2" charset="0"/>
                          <a:cs typeface="Roboto" panose="02000000000000000000" pitchFamily="2" charset="0"/>
                        </a:rPr>
                        <a:t>Số</a:t>
                      </a:r>
                      <a:r>
                        <a:rPr lang="en-US" dirty="0">
                          <a:solidFill>
                            <a:schemeClr val="bg1"/>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1"/>
                          </a:solidFill>
                          <a:latin typeface="Roboto" panose="02000000000000000000" pitchFamily="2" charset="0"/>
                          <a:ea typeface="Roboto" panose="02000000000000000000" pitchFamily="2" charset="0"/>
                          <a:cs typeface="Roboto" panose="02000000000000000000" pitchFamily="2" charset="0"/>
                        </a:rPr>
                        <a:t>lượng</a:t>
                      </a:r>
                      <a:r>
                        <a:rPr lang="en-US" dirty="0">
                          <a:solidFill>
                            <a:schemeClr val="bg1"/>
                          </a:solidFill>
                          <a:latin typeface="Roboto" panose="02000000000000000000" pitchFamily="2" charset="0"/>
                          <a:ea typeface="Roboto" panose="02000000000000000000" pitchFamily="2" charset="0"/>
                          <a:cs typeface="Roboto" panose="02000000000000000000" pitchFamily="2" charset="0"/>
                        </a:rPr>
                        <a:t> video</a:t>
                      </a:r>
                    </a:p>
                  </a:txBody>
                  <a:tcPr/>
                </a:tc>
                <a:tc>
                  <a:txBody>
                    <a:bodyPr/>
                    <a:lstStyle/>
                    <a:p>
                      <a:pPr algn="ctr"/>
                      <a:r>
                        <a:rPr lang="en-US" dirty="0" err="1">
                          <a:solidFill>
                            <a:schemeClr val="bg1"/>
                          </a:solidFill>
                          <a:latin typeface="Roboto" panose="02000000000000000000" pitchFamily="2" charset="0"/>
                          <a:ea typeface="Roboto" panose="02000000000000000000" pitchFamily="2" charset="0"/>
                          <a:cs typeface="Roboto" panose="02000000000000000000" pitchFamily="2" charset="0"/>
                        </a:rPr>
                        <a:t>Nội</a:t>
                      </a:r>
                      <a:r>
                        <a:rPr lang="en-US" dirty="0">
                          <a:solidFill>
                            <a:schemeClr val="bg1"/>
                          </a:solidFill>
                          <a:latin typeface="Roboto" panose="02000000000000000000" pitchFamily="2" charset="0"/>
                          <a:ea typeface="Roboto" panose="02000000000000000000" pitchFamily="2" charset="0"/>
                          <a:cs typeface="Roboto" panose="02000000000000000000" pitchFamily="2" charset="0"/>
                        </a:rPr>
                        <a:t> dung</a:t>
                      </a:r>
                    </a:p>
                  </a:txBody>
                  <a:tcPr/>
                </a:tc>
                <a:tc>
                  <a:txBody>
                    <a:bodyPr/>
                    <a:lstStyle/>
                    <a:p>
                      <a:pPr algn="ctr"/>
                      <a:r>
                        <a:rPr lang="en-US" dirty="0" err="1">
                          <a:solidFill>
                            <a:schemeClr val="bg1"/>
                          </a:solidFill>
                          <a:latin typeface="Roboto" panose="02000000000000000000" pitchFamily="2" charset="0"/>
                          <a:ea typeface="Roboto" panose="02000000000000000000" pitchFamily="2" charset="0"/>
                          <a:cs typeface="Roboto" panose="02000000000000000000" pitchFamily="2" charset="0"/>
                        </a:rPr>
                        <a:t>Đường</a:t>
                      </a:r>
                      <a:r>
                        <a:rPr lang="en-US" dirty="0">
                          <a:solidFill>
                            <a:schemeClr val="bg1"/>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1"/>
                          </a:solidFill>
                          <a:latin typeface="Roboto" panose="02000000000000000000" pitchFamily="2" charset="0"/>
                          <a:ea typeface="Roboto" panose="02000000000000000000" pitchFamily="2" charset="0"/>
                          <a:cs typeface="Roboto" panose="02000000000000000000" pitchFamily="2" charset="0"/>
                        </a:rPr>
                        <a:t>dẫn</a:t>
                      </a:r>
                      <a:endParaRPr lang="en-US" dirty="0">
                        <a:solidFill>
                          <a:schemeClr val="bg1"/>
                        </a:solidFill>
                        <a:latin typeface="Roboto" panose="02000000000000000000" pitchFamily="2" charset="0"/>
                        <a:ea typeface="Roboto" panose="02000000000000000000" pitchFamily="2" charset="0"/>
                        <a:cs typeface="Roboto" panose="02000000000000000000" pitchFamily="2" charset="0"/>
                      </a:endParaRPr>
                    </a:p>
                  </a:txBody>
                  <a:tcPr/>
                </a:tc>
                <a:extLst>
                  <a:ext uri="{0D108BD9-81ED-4DB2-BD59-A6C34878D82A}">
                    <a16:rowId xmlns:a16="http://schemas.microsoft.com/office/drawing/2014/main" val="1914313649"/>
                  </a:ext>
                </a:extLst>
              </a:tr>
              <a:tr h="1167020">
                <a:tc>
                  <a:txBody>
                    <a:bodyPr/>
                    <a:lstStyle/>
                    <a:p>
                      <a:r>
                        <a:rPr lang="en-US" b="1"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Avenue Dataset for Abnormal Event Detection</a:t>
                      </a:r>
                    </a:p>
                  </a:txBody>
                  <a:tcPr/>
                </a:tc>
                <a:tc>
                  <a:txBody>
                    <a:bodyPr/>
                    <a:lstStyle/>
                    <a:p>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16 video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huấn</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luyện</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và</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21 video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thử</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nghiệm</a:t>
                      </a:r>
                      <a:endPar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endParaRPr>
                    </a:p>
                  </a:txBody>
                  <a:tcPr/>
                </a:tc>
                <a:tc>
                  <a:txBody>
                    <a:bodyPr/>
                    <a:lstStyle/>
                    <a:p>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Các</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giám</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sát</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video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được</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chọn</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lọc</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kĩ</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càng</a:t>
                      </a:r>
                      <a:endPar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endParaRPr>
                    </a:p>
                  </a:txBody>
                  <a:tcPr/>
                </a:tc>
                <a:tc>
                  <a:txBody>
                    <a:bodyPr/>
                    <a:lstStyle/>
                    <a:p>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hlinkClick r:id="rId5">
                            <a:extLst>
                              <a:ext uri="{A12FA001-AC4F-418D-AE19-62706E023703}">
                                <ahyp:hlinkClr xmlns:ahyp="http://schemas.microsoft.com/office/drawing/2018/hyperlinkcolor" val="tx"/>
                              </a:ext>
                            </a:extLst>
                          </a:hlinkClick>
                        </a:rPr>
                        <a:t>https://www.cse.cuhk.edu.hk/leojia/projects/detectabnormal/dataset.html</a:t>
                      </a:r>
                      <a:endPar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endParaRPr>
                    </a:p>
                  </a:txBody>
                  <a:tcPr/>
                </a:tc>
                <a:extLst>
                  <a:ext uri="{0D108BD9-81ED-4DB2-BD59-A6C34878D82A}">
                    <a16:rowId xmlns:a16="http://schemas.microsoft.com/office/drawing/2014/main" val="455651523"/>
                  </a:ext>
                </a:extLst>
              </a:tr>
              <a:tr h="1043433">
                <a:tc>
                  <a:txBody>
                    <a:bodyPr/>
                    <a:lstStyle/>
                    <a:p>
                      <a:r>
                        <a:rPr lang="en-US" b="1"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UCF-Crime</a:t>
                      </a:r>
                    </a:p>
                  </a:txBody>
                  <a:tcPr/>
                </a:tc>
                <a:tc>
                  <a:txBody>
                    <a:bodyPr/>
                    <a:lstStyle/>
                    <a:p>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1900 video</a:t>
                      </a:r>
                    </a:p>
                  </a:txBody>
                  <a:tcPr/>
                </a:tc>
                <a:tc>
                  <a:txBody>
                    <a:bodyPr/>
                    <a:lstStyle/>
                    <a:p>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Gồm</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có</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13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loại</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bất</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thường</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khác</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nhau</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bao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gồm</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cả</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các</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hoạt</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động</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phi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pháp</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và</a:t>
                      </a:r>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 tai </a:t>
                      </a:r>
                      <a:r>
                        <a:rPr lang="en-US" dirty="0" err="1">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nạn</a:t>
                      </a:r>
                      <a:endPar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endParaRPr>
                    </a:p>
                  </a:txBody>
                  <a:tcPr/>
                </a:tc>
                <a:tc>
                  <a:txBody>
                    <a:bodyPr/>
                    <a:lstStyle/>
                    <a:p>
                      <a:r>
                        <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hlinkClick r:id="rId6">
                            <a:extLst>
                              <a:ext uri="{A12FA001-AC4F-418D-AE19-62706E023703}">
                                <ahyp:hlinkClr xmlns:ahyp="http://schemas.microsoft.com/office/drawing/2018/hyperlinkcolor" val="tx"/>
                              </a:ext>
                            </a:extLst>
                          </a:hlinkClick>
                        </a:rPr>
                        <a:t>https://www.crcv.ucf.edu/projects/real-world/</a:t>
                      </a:r>
                      <a:endParaRPr lang="en-US"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endParaRPr>
                    </a:p>
                  </a:txBody>
                  <a:tcPr/>
                </a:tc>
                <a:extLst>
                  <a:ext uri="{0D108BD9-81ED-4DB2-BD59-A6C34878D82A}">
                    <a16:rowId xmlns:a16="http://schemas.microsoft.com/office/drawing/2014/main" val="1810189837"/>
                  </a:ext>
                </a:extLst>
              </a:tr>
            </a:tbl>
          </a:graphicData>
        </a:graphic>
      </p:graphicFrame>
      <p:pic>
        <p:nvPicPr>
          <p:cNvPr id="27" name="Audio 26">
            <a:hlinkClick r:id="" action="ppaction://media"/>
            <a:extLst>
              <a:ext uri="{FF2B5EF4-FFF2-40B4-BE49-F238E27FC236}">
                <a16:creationId xmlns:a16="http://schemas.microsoft.com/office/drawing/2014/main" id="{1CF047EA-13CD-9984-2171-F9DB775D5350}"/>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122596099"/>
      </p:ext>
    </p:extLst>
  </p:cSld>
  <p:clrMapOvr>
    <a:masterClrMapping/>
  </p:clrMapOvr>
  <mc:AlternateContent xmlns:mc="http://schemas.openxmlformats.org/markup-compatibility/2006" xmlns:p14="http://schemas.microsoft.com/office/powerpoint/2010/main">
    <mc:Choice Requires="p14">
      <p:transition spd="slow" p14:dur="2000" advTm="44585"/>
    </mc:Choice>
    <mc:Fallback xmlns="">
      <p:transition spd="slow" advTm="44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Mục tiêu</a:t>
            </a:r>
            <a:endParaRPr/>
          </a:p>
        </p:txBody>
      </p:sp>
      <p:sp>
        <p:nvSpPr>
          <p:cNvPr id="85" name="Google Shape;85;p16"/>
          <p:cNvSpPr txBox="1">
            <a:spLocks noGrp="1"/>
          </p:cNvSpPr>
          <p:nvPr>
            <p:ph type="body" idx="1"/>
          </p:nvPr>
        </p:nvSpPr>
        <p:spPr>
          <a:xfrm>
            <a:off x="173952" y="848775"/>
            <a:ext cx="8817995" cy="1402312"/>
          </a:xfrm>
          <a:prstGeom prst="rect">
            <a:avLst/>
          </a:prstGeom>
        </p:spPr>
        <p:txBody>
          <a:bodyPr spcFirstLastPara="1" wrap="square" lIns="91425" tIns="91425" rIns="91425" bIns="91425" anchor="t" anchorCtr="0">
            <a:noAutofit/>
          </a:bodyPr>
          <a:lstStyle/>
          <a:p>
            <a:r>
              <a:rPr lang="vi-VN" sz="1400" dirty="0"/>
              <a:t>Phát triển thành công mô hình phát hiện bất thường trong video với độ chính xác đạt từ 80% trở lên.</a:t>
            </a:r>
            <a:endParaRPr lang="en-US" sz="1400" dirty="0"/>
          </a:p>
          <a:p>
            <a:endParaRPr lang="en-US" sz="1400" dirty="0"/>
          </a:p>
          <a:p>
            <a:r>
              <a:rPr lang="en-US" sz="1400" dirty="0" err="1"/>
              <a:t>Cải</a:t>
            </a:r>
            <a:r>
              <a:rPr lang="en-US" sz="1400" dirty="0"/>
              <a:t> </a:t>
            </a:r>
            <a:r>
              <a:rPr lang="en-US" sz="1400" dirty="0" err="1"/>
              <a:t>thiện</a:t>
            </a:r>
            <a:r>
              <a:rPr lang="en-US" sz="1400" dirty="0"/>
              <a:t> </a:t>
            </a:r>
            <a:r>
              <a:rPr lang="en-US" sz="1400" dirty="0" err="1"/>
              <a:t>quá</a:t>
            </a:r>
            <a:r>
              <a:rPr lang="en-US" sz="1400" dirty="0"/>
              <a:t> </a:t>
            </a:r>
            <a:r>
              <a:rPr lang="en-US" sz="1400" dirty="0" err="1"/>
              <a:t>trình</a:t>
            </a:r>
            <a:r>
              <a:rPr lang="en-US" sz="1400" dirty="0"/>
              <a:t> training </a:t>
            </a:r>
            <a:r>
              <a:rPr lang="en-US" sz="1400" dirty="0" err="1"/>
              <a:t>của</a:t>
            </a:r>
            <a:r>
              <a:rPr lang="en-US" sz="1400" dirty="0"/>
              <a:t> </a:t>
            </a:r>
            <a:r>
              <a:rPr lang="en-US" sz="1400" dirty="0" err="1"/>
              <a:t>mô</a:t>
            </a:r>
            <a:r>
              <a:rPr lang="en-US" sz="1400" dirty="0"/>
              <a:t> </a:t>
            </a:r>
            <a:r>
              <a:rPr lang="en-US" sz="1400" dirty="0" err="1"/>
              <a:t>hình</a:t>
            </a:r>
            <a:r>
              <a:rPr lang="en-US" sz="1400" dirty="0"/>
              <a:t> </a:t>
            </a:r>
            <a:r>
              <a:rPr lang="en-US" sz="1400" dirty="0" err="1"/>
              <a:t>nhằm</a:t>
            </a:r>
            <a:r>
              <a:rPr lang="en-US" sz="1400" dirty="0"/>
              <a:t> </a:t>
            </a:r>
            <a:r>
              <a:rPr lang="en-US" sz="1400" dirty="0" err="1"/>
              <a:t>cần</a:t>
            </a:r>
            <a:r>
              <a:rPr lang="en-US" sz="1400" dirty="0"/>
              <a:t> </a:t>
            </a:r>
            <a:r>
              <a:rPr lang="en-US" sz="1400" dirty="0" err="1"/>
              <a:t>ít</a:t>
            </a:r>
            <a:r>
              <a:rPr lang="en-US" sz="1400" dirty="0"/>
              <a:t> </a:t>
            </a:r>
            <a:r>
              <a:rPr lang="en-US" sz="1400" dirty="0" err="1"/>
              <a:t>tài</a:t>
            </a:r>
            <a:r>
              <a:rPr lang="en-US" sz="1400" dirty="0"/>
              <a:t> </a:t>
            </a:r>
            <a:r>
              <a:rPr lang="en-US" sz="1400" dirty="0" err="1"/>
              <a:t>nguyên</a:t>
            </a:r>
            <a:r>
              <a:rPr lang="en-US" sz="1400" dirty="0"/>
              <a:t> </a:t>
            </a:r>
            <a:r>
              <a:rPr lang="en-US" sz="1400" dirty="0" err="1"/>
              <a:t>và</a:t>
            </a:r>
            <a:r>
              <a:rPr lang="en-US" sz="1400" dirty="0"/>
              <a:t> </a:t>
            </a:r>
            <a:r>
              <a:rPr lang="en-US" sz="1400" dirty="0" err="1"/>
              <a:t>thời</a:t>
            </a:r>
            <a:r>
              <a:rPr lang="en-US" sz="1400" dirty="0"/>
              <a:t> </a:t>
            </a:r>
            <a:r>
              <a:rPr lang="en-US" sz="1400" dirty="0" err="1"/>
              <a:t>gian</a:t>
            </a:r>
            <a:r>
              <a:rPr lang="en-US" sz="1400" dirty="0"/>
              <a:t> </a:t>
            </a:r>
            <a:r>
              <a:rPr lang="en-US" sz="1400" dirty="0" err="1"/>
              <a:t>hơn</a:t>
            </a:r>
            <a:r>
              <a:rPr lang="en-US" sz="1400" dirty="0"/>
              <a:t> so </a:t>
            </a:r>
            <a:r>
              <a:rPr lang="en-US" sz="1400" dirty="0" err="1"/>
              <a:t>với</a:t>
            </a:r>
            <a:r>
              <a:rPr lang="en-US" sz="1400" dirty="0"/>
              <a:t> </a:t>
            </a:r>
            <a:r>
              <a:rPr lang="en-US" sz="1400" dirty="0" err="1"/>
              <a:t>các</a:t>
            </a:r>
            <a:r>
              <a:rPr lang="en-US" sz="1400" dirty="0"/>
              <a:t> </a:t>
            </a:r>
            <a:r>
              <a:rPr lang="en-US" sz="1400" dirty="0" err="1"/>
              <a:t>mô</a:t>
            </a:r>
            <a:r>
              <a:rPr lang="en-US" sz="1400" dirty="0"/>
              <a:t> </a:t>
            </a:r>
            <a:r>
              <a:rPr lang="en-US" sz="1400" dirty="0" err="1"/>
              <a:t>hình</a:t>
            </a:r>
            <a:r>
              <a:rPr lang="en-US" sz="1400" dirty="0"/>
              <a:t> </a:t>
            </a:r>
            <a:r>
              <a:rPr lang="en-US" sz="1400" dirty="0" err="1"/>
              <a:t>cũ</a:t>
            </a:r>
            <a:r>
              <a:rPr lang="en-US" sz="1400" dirty="0"/>
              <a:t>.</a:t>
            </a:r>
          </a:p>
          <a:p>
            <a:endParaRPr lang="en-US" sz="1400" dirty="0"/>
          </a:p>
          <a:p>
            <a:r>
              <a:rPr lang="vi-VN" sz="1400" dirty="0"/>
              <a:t>Hiển thị cảnh báo sự kiện bất thường mỗi khi chiếu tới frame có điểm số bất thường cao trong video.</a:t>
            </a:r>
            <a:endParaRPr lang="en-US" sz="1400" dirty="0"/>
          </a:p>
          <a:p>
            <a:pPr marL="88900" lvl="0" indent="0" algn="l" rtl="0">
              <a:spcBef>
                <a:spcPts val="0"/>
              </a:spcBef>
              <a:spcAft>
                <a:spcPts val="0"/>
              </a:spcAft>
              <a:buSzPts val="2200"/>
              <a:buNone/>
            </a:pPr>
            <a:endParaRPr sz="1400" dirty="0"/>
          </a:p>
        </p:txBody>
      </p:sp>
      <p:pic>
        <p:nvPicPr>
          <p:cNvPr id="3" name="Picture 2">
            <a:extLst>
              <a:ext uri="{FF2B5EF4-FFF2-40B4-BE49-F238E27FC236}">
                <a16:creationId xmlns:a16="http://schemas.microsoft.com/office/drawing/2014/main" id="{2B5CDE3C-36F8-4D08-8C3A-11DED125BAA9}"/>
              </a:ext>
            </a:extLst>
          </p:cNvPr>
          <p:cNvPicPr>
            <a:picLocks noChangeAspect="1"/>
          </p:cNvPicPr>
          <p:nvPr/>
        </p:nvPicPr>
        <p:blipFill rotWithShape="1">
          <a:blip r:embed="rId5"/>
          <a:srcRect l="10365" t="6587"/>
          <a:stretch/>
        </p:blipFill>
        <p:spPr>
          <a:xfrm>
            <a:off x="397558" y="2371493"/>
            <a:ext cx="2834012" cy="2369146"/>
          </a:xfrm>
          <a:prstGeom prst="rect">
            <a:avLst/>
          </a:prstGeom>
          <a:ln>
            <a:solidFill>
              <a:schemeClr val="bg2">
                <a:lumMod val="50000"/>
              </a:schemeClr>
            </a:solidFill>
          </a:ln>
        </p:spPr>
      </p:pic>
      <p:pic>
        <p:nvPicPr>
          <p:cNvPr id="2" name="Picture 1">
            <a:extLst>
              <a:ext uri="{FF2B5EF4-FFF2-40B4-BE49-F238E27FC236}">
                <a16:creationId xmlns:a16="http://schemas.microsoft.com/office/drawing/2014/main" id="{9E63DCBE-CA6F-BF96-5567-854C87653F0D}"/>
              </a:ext>
            </a:extLst>
          </p:cNvPr>
          <p:cNvPicPr>
            <a:picLocks noChangeAspect="1"/>
          </p:cNvPicPr>
          <p:nvPr/>
        </p:nvPicPr>
        <p:blipFill>
          <a:blip r:embed="rId6"/>
          <a:stretch>
            <a:fillRect/>
          </a:stretch>
        </p:blipFill>
        <p:spPr>
          <a:xfrm>
            <a:off x="5273707" y="2371490"/>
            <a:ext cx="3472735" cy="2369147"/>
          </a:xfrm>
          <a:prstGeom prst="rect">
            <a:avLst/>
          </a:prstGeom>
          <a:ln>
            <a:solidFill>
              <a:schemeClr val="bg2">
                <a:lumMod val="50000"/>
              </a:schemeClr>
            </a:solidFill>
          </a:ln>
        </p:spPr>
      </p:pic>
      <p:pic>
        <p:nvPicPr>
          <p:cNvPr id="18" name="Audio 17">
            <a:hlinkClick r:id="" action="ppaction://media"/>
            <a:extLst>
              <a:ext uri="{FF2B5EF4-FFF2-40B4-BE49-F238E27FC236}">
                <a16:creationId xmlns:a16="http://schemas.microsoft.com/office/drawing/2014/main" id="{D9F837F9-E81B-DF27-6031-587CE457979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0244"/>
    </mc:Choice>
    <mc:Fallback xmlns="">
      <p:transition spd="slow" advTm="302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Nội dung và Phương pháp</a:t>
            </a:r>
            <a:endParaRPr/>
          </a:p>
        </p:txBody>
      </p:sp>
      <p:sp>
        <p:nvSpPr>
          <p:cNvPr id="5" name="TextBox 4">
            <a:extLst>
              <a:ext uri="{FF2B5EF4-FFF2-40B4-BE49-F238E27FC236}">
                <a16:creationId xmlns:a16="http://schemas.microsoft.com/office/drawing/2014/main" id="{626CDFFE-5883-FDF7-8A8A-5D29E069AAF0}"/>
              </a:ext>
            </a:extLst>
          </p:cNvPr>
          <p:cNvSpPr txBox="1"/>
          <p:nvPr/>
        </p:nvSpPr>
        <p:spPr>
          <a:xfrm>
            <a:off x="2252345" y="867255"/>
            <a:ext cx="4661210" cy="400110"/>
          </a:xfrm>
          <a:prstGeom prst="rect">
            <a:avLst/>
          </a:prstGeom>
          <a:noFill/>
        </p:spPr>
        <p:txBody>
          <a:bodyPr wrap="square" rtlCol="0">
            <a:spAutoFit/>
          </a:bodyPr>
          <a:lstStyle/>
          <a:p>
            <a:pPr algn="ctr"/>
            <a:r>
              <a:rPr lang="en-US" sz="2000" b="1" dirty="0">
                <a:latin typeface="Roboto" panose="02000000000000000000" pitchFamily="2" charset="0"/>
                <a:ea typeface="Roboto" panose="02000000000000000000" pitchFamily="2" charset="0"/>
                <a:cs typeface="Roboto" panose="02000000000000000000" pitchFamily="2" charset="0"/>
              </a:rPr>
              <a:t>SƠ ĐỒ HOẠT ĐỘNG CỦA MÔ HÌNH</a:t>
            </a:r>
          </a:p>
        </p:txBody>
      </p:sp>
      <p:grpSp>
        <p:nvGrpSpPr>
          <p:cNvPr id="3" name="Group 2">
            <a:extLst>
              <a:ext uri="{FF2B5EF4-FFF2-40B4-BE49-F238E27FC236}">
                <a16:creationId xmlns:a16="http://schemas.microsoft.com/office/drawing/2014/main" id="{6BEBB7C5-1A13-807D-043D-4B5A8B73EA08}"/>
              </a:ext>
            </a:extLst>
          </p:cNvPr>
          <p:cNvGrpSpPr/>
          <p:nvPr/>
        </p:nvGrpSpPr>
        <p:grpSpPr>
          <a:xfrm>
            <a:off x="706506" y="1406245"/>
            <a:ext cx="7752888" cy="3291577"/>
            <a:chOff x="706506" y="1406245"/>
            <a:chExt cx="7752888" cy="3291577"/>
          </a:xfrm>
        </p:grpSpPr>
        <p:pic>
          <p:nvPicPr>
            <p:cNvPr id="4" name="Picture 3">
              <a:extLst>
                <a:ext uri="{FF2B5EF4-FFF2-40B4-BE49-F238E27FC236}">
                  <a16:creationId xmlns:a16="http://schemas.microsoft.com/office/drawing/2014/main" id="{126DAB18-6A13-6798-F005-9699DFAEF34B}"/>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06506" y="1406245"/>
              <a:ext cx="7752888" cy="3291577"/>
            </a:xfrm>
            <a:prstGeom prst="rect">
              <a:avLst/>
            </a:prstGeom>
            <a:noFill/>
            <a:ln>
              <a:noFill/>
            </a:ln>
          </p:spPr>
        </p:pic>
        <p:pic>
          <p:nvPicPr>
            <p:cNvPr id="2" name="Picture 1" descr="A diagram of a process&#10;&#10;Description automatically generated">
              <a:extLst>
                <a:ext uri="{FF2B5EF4-FFF2-40B4-BE49-F238E27FC236}">
                  <a16:creationId xmlns:a16="http://schemas.microsoft.com/office/drawing/2014/main" id="{EFF4C4FD-CA95-D1A5-CE16-8A067EEE3A95}"/>
                </a:ext>
              </a:extLst>
            </p:cNvPr>
            <p:cNvPicPr>
              <a:picLocks noChangeAspect="1"/>
            </p:cNvPicPr>
            <p:nvPr/>
          </p:nvPicPr>
          <p:blipFill rotWithShape="1">
            <a:blip r:embed="rId6">
              <a:extLst>
                <a:ext uri="{28A0092B-C50C-407E-A947-70E740481C1C}">
                  <a14:useLocalDpi xmlns:a14="http://schemas.microsoft.com/office/drawing/2010/main" val="0"/>
                </a:ext>
              </a:extLst>
            </a:blip>
            <a:srcRect l="44152" t="39017" r="33994" b="36555"/>
            <a:stretch/>
          </p:blipFill>
          <p:spPr bwMode="auto">
            <a:xfrm>
              <a:off x="5732897" y="1642889"/>
              <a:ext cx="2726497" cy="1732519"/>
            </a:xfrm>
            <a:prstGeom prst="rect">
              <a:avLst/>
            </a:prstGeom>
            <a:ln>
              <a:noFill/>
            </a:ln>
            <a:extLst>
              <a:ext uri="{53640926-AAD7-44D8-BBD7-CCE9431645EC}">
                <a14:shadowObscured xmlns:a14="http://schemas.microsoft.com/office/drawing/2010/main"/>
              </a:ext>
            </a:extLst>
          </p:spPr>
        </p:pic>
      </p:grpSp>
      <p:pic>
        <p:nvPicPr>
          <p:cNvPr id="17" name="Audio 16">
            <a:hlinkClick r:id="" action="ppaction://media"/>
            <a:extLst>
              <a:ext uri="{FF2B5EF4-FFF2-40B4-BE49-F238E27FC236}">
                <a16:creationId xmlns:a16="http://schemas.microsoft.com/office/drawing/2014/main" id="{14C63612-E8C5-3C7E-BDCC-E8027203AD5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881185852"/>
      </p:ext>
    </p:extLst>
  </p:cSld>
  <p:clrMapOvr>
    <a:masterClrMapping/>
  </p:clrMapOvr>
  <mc:AlternateContent xmlns:mc="http://schemas.openxmlformats.org/markup-compatibility/2006" xmlns:p14="http://schemas.microsoft.com/office/powerpoint/2010/main">
    <mc:Choice Requires="p14">
      <p:transition spd="slow" p14:dur="2000" advTm="134213"/>
    </mc:Choice>
    <mc:Fallback xmlns="">
      <p:transition spd="slow" advTm="1342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Nội dung và Phương pháp</a:t>
            </a:r>
            <a:endParaRPr/>
          </a:p>
        </p:txBody>
      </p:sp>
      <p:sp>
        <p:nvSpPr>
          <p:cNvPr id="4" name="Google Shape;597;p18">
            <a:extLst>
              <a:ext uri="{FF2B5EF4-FFF2-40B4-BE49-F238E27FC236}">
                <a16:creationId xmlns:a16="http://schemas.microsoft.com/office/drawing/2014/main" id="{B7AF7130-2C9A-02FF-20AD-D90D270EE0F0}"/>
              </a:ext>
            </a:extLst>
          </p:cNvPr>
          <p:cNvSpPr txBox="1"/>
          <p:nvPr/>
        </p:nvSpPr>
        <p:spPr>
          <a:xfrm flipH="1">
            <a:off x="3521539" y="2239026"/>
            <a:ext cx="2100900" cy="3495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 dirty="0"/>
              <a:t>Bước 3</a:t>
            </a:r>
            <a:endParaRPr dirty="0"/>
          </a:p>
        </p:txBody>
      </p:sp>
      <p:sp>
        <p:nvSpPr>
          <p:cNvPr id="5" name="Google Shape;599;p18">
            <a:extLst>
              <a:ext uri="{FF2B5EF4-FFF2-40B4-BE49-F238E27FC236}">
                <a16:creationId xmlns:a16="http://schemas.microsoft.com/office/drawing/2014/main" id="{D811ED90-C230-87A3-2FF5-20C22327676B}"/>
              </a:ext>
            </a:extLst>
          </p:cNvPr>
          <p:cNvSpPr txBox="1"/>
          <p:nvPr/>
        </p:nvSpPr>
        <p:spPr>
          <a:xfrm flipH="1">
            <a:off x="773699" y="2239586"/>
            <a:ext cx="2200800" cy="3495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 dirty="0"/>
              <a:t>Bước 1</a:t>
            </a:r>
            <a:endParaRPr dirty="0"/>
          </a:p>
        </p:txBody>
      </p:sp>
      <p:sp>
        <p:nvSpPr>
          <p:cNvPr id="6" name="Google Shape;601;p18">
            <a:extLst>
              <a:ext uri="{FF2B5EF4-FFF2-40B4-BE49-F238E27FC236}">
                <a16:creationId xmlns:a16="http://schemas.microsoft.com/office/drawing/2014/main" id="{D7F8294C-B200-72D9-3C93-A3EE623B6335}"/>
              </a:ext>
            </a:extLst>
          </p:cNvPr>
          <p:cNvSpPr txBox="1"/>
          <p:nvPr/>
        </p:nvSpPr>
        <p:spPr>
          <a:xfrm flipH="1">
            <a:off x="4826850" y="3609975"/>
            <a:ext cx="2200800" cy="2586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 dirty="0"/>
              <a:t>Bước 4</a:t>
            </a:r>
            <a:endParaRPr dirty="0"/>
          </a:p>
        </p:txBody>
      </p:sp>
      <p:sp>
        <p:nvSpPr>
          <p:cNvPr id="8" name="Google Shape;605;p18">
            <a:extLst>
              <a:ext uri="{FF2B5EF4-FFF2-40B4-BE49-F238E27FC236}">
                <a16:creationId xmlns:a16="http://schemas.microsoft.com/office/drawing/2014/main" id="{907E1280-A1BA-9BD3-8D70-23B8CE81C685}"/>
              </a:ext>
            </a:extLst>
          </p:cNvPr>
          <p:cNvSpPr txBox="1"/>
          <p:nvPr/>
        </p:nvSpPr>
        <p:spPr>
          <a:xfrm flipH="1">
            <a:off x="6184488" y="2239026"/>
            <a:ext cx="2200800" cy="3495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 dirty="0"/>
              <a:t>Bước 5</a:t>
            </a:r>
            <a:endParaRPr dirty="0"/>
          </a:p>
        </p:txBody>
      </p:sp>
      <p:cxnSp>
        <p:nvCxnSpPr>
          <p:cNvPr id="9" name="Google Shape;607;p18">
            <a:extLst>
              <a:ext uri="{FF2B5EF4-FFF2-40B4-BE49-F238E27FC236}">
                <a16:creationId xmlns:a16="http://schemas.microsoft.com/office/drawing/2014/main" id="{8EC63E7D-759D-2D57-0312-D3A0DFE6613F}"/>
              </a:ext>
            </a:extLst>
          </p:cNvPr>
          <p:cNvCxnSpPr/>
          <p:nvPr/>
        </p:nvCxnSpPr>
        <p:spPr>
          <a:xfrm>
            <a:off x="723900" y="3138475"/>
            <a:ext cx="7705800" cy="0"/>
          </a:xfrm>
          <a:prstGeom prst="straightConnector1">
            <a:avLst/>
          </a:prstGeom>
          <a:noFill/>
          <a:ln w="76200" cap="flat" cmpd="sng">
            <a:solidFill>
              <a:schemeClr val="lt2"/>
            </a:solidFill>
            <a:prstDash val="dash"/>
            <a:round/>
            <a:headEnd type="none" w="sm" len="sm"/>
            <a:tailEnd type="none" w="sm" len="sm"/>
          </a:ln>
        </p:spPr>
      </p:cxnSp>
      <p:cxnSp>
        <p:nvCxnSpPr>
          <p:cNvPr id="47" name="Google Shape;645;p18">
            <a:extLst>
              <a:ext uri="{FF2B5EF4-FFF2-40B4-BE49-F238E27FC236}">
                <a16:creationId xmlns:a16="http://schemas.microsoft.com/office/drawing/2014/main" id="{5B54CDDD-EFE3-07DF-7012-47FEB13A4204}"/>
              </a:ext>
            </a:extLst>
          </p:cNvPr>
          <p:cNvCxnSpPr>
            <a:cxnSpLocks/>
            <a:stCxn id="57" idx="0"/>
            <a:endCxn id="5" idx="2"/>
          </p:cNvCxnSpPr>
          <p:nvPr/>
        </p:nvCxnSpPr>
        <p:spPr>
          <a:xfrm flipV="1">
            <a:off x="1871559" y="2589086"/>
            <a:ext cx="2540" cy="249776"/>
          </a:xfrm>
          <a:prstGeom prst="straightConnector1">
            <a:avLst/>
          </a:prstGeom>
          <a:noFill/>
          <a:ln w="9525" cap="flat" cmpd="sng">
            <a:solidFill>
              <a:schemeClr val="accent1"/>
            </a:solidFill>
            <a:prstDash val="solid"/>
            <a:round/>
            <a:headEnd type="none" w="sm" len="sm"/>
            <a:tailEnd type="oval" w="med" len="med"/>
          </a:ln>
        </p:spPr>
      </p:cxnSp>
      <p:cxnSp>
        <p:nvCxnSpPr>
          <p:cNvPr id="48" name="Google Shape;646;p18">
            <a:extLst>
              <a:ext uri="{FF2B5EF4-FFF2-40B4-BE49-F238E27FC236}">
                <a16:creationId xmlns:a16="http://schemas.microsoft.com/office/drawing/2014/main" id="{FBF52F56-96D0-213D-94E1-BF8FA1CB9EDA}"/>
              </a:ext>
            </a:extLst>
          </p:cNvPr>
          <p:cNvCxnSpPr>
            <a:cxnSpLocks/>
            <a:stCxn id="63" idx="0"/>
            <a:endCxn id="4" idx="2"/>
          </p:cNvCxnSpPr>
          <p:nvPr/>
        </p:nvCxnSpPr>
        <p:spPr>
          <a:xfrm flipV="1">
            <a:off x="4571989" y="2588526"/>
            <a:ext cx="0" cy="249774"/>
          </a:xfrm>
          <a:prstGeom prst="straightConnector1">
            <a:avLst/>
          </a:prstGeom>
          <a:noFill/>
          <a:ln w="9525" cap="flat" cmpd="sng">
            <a:solidFill>
              <a:schemeClr val="accent1"/>
            </a:solidFill>
            <a:prstDash val="solid"/>
            <a:round/>
            <a:headEnd type="none" w="sm" len="sm"/>
            <a:tailEnd type="oval" w="med" len="med"/>
          </a:ln>
        </p:spPr>
      </p:cxnSp>
      <p:cxnSp>
        <p:nvCxnSpPr>
          <p:cNvPr id="49" name="Google Shape;647;p18">
            <a:extLst>
              <a:ext uri="{FF2B5EF4-FFF2-40B4-BE49-F238E27FC236}">
                <a16:creationId xmlns:a16="http://schemas.microsoft.com/office/drawing/2014/main" id="{B0CCE3D0-50E4-DF21-7B3A-E796E9B828B1}"/>
              </a:ext>
            </a:extLst>
          </p:cNvPr>
          <p:cNvCxnSpPr>
            <a:cxnSpLocks/>
            <a:stCxn id="65" idx="0"/>
            <a:endCxn id="8" idx="2"/>
          </p:cNvCxnSpPr>
          <p:nvPr/>
        </p:nvCxnSpPr>
        <p:spPr>
          <a:xfrm flipV="1">
            <a:off x="7284888" y="2588526"/>
            <a:ext cx="0" cy="249773"/>
          </a:xfrm>
          <a:prstGeom prst="straightConnector1">
            <a:avLst/>
          </a:prstGeom>
          <a:noFill/>
          <a:ln w="9525" cap="flat" cmpd="sng">
            <a:solidFill>
              <a:schemeClr val="accent1"/>
            </a:solidFill>
            <a:prstDash val="solid"/>
            <a:round/>
            <a:headEnd type="none" w="sm" len="sm"/>
            <a:tailEnd type="oval" w="med" len="med"/>
          </a:ln>
        </p:spPr>
      </p:cxnSp>
      <p:cxnSp>
        <p:nvCxnSpPr>
          <p:cNvPr id="50" name="Google Shape;648;p18">
            <a:extLst>
              <a:ext uri="{FF2B5EF4-FFF2-40B4-BE49-F238E27FC236}">
                <a16:creationId xmlns:a16="http://schemas.microsoft.com/office/drawing/2014/main" id="{20803D2A-3139-D818-25CE-E81C22011DEF}"/>
              </a:ext>
            </a:extLst>
          </p:cNvPr>
          <p:cNvCxnSpPr>
            <a:cxnSpLocks/>
            <a:stCxn id="64" idx="4"/>
            <a:endCxn id="6" idx="0"/>
          </p:cNvCxnSpPr>
          <p:nvPr/>
        </p:nvCxnSpPr>
        <p:spPr>
          <a:xfrm>
            <a:off x="5927250" y="3438649"/>
            <a:ext cx="0" cy="171326"/>
          </a:xfrm>
          <a:prstGeom prst="straightConnector1">
            <a:avLst/>
          </a:prstGeom>
          <a:noFill/>
          <a:ln w="9525" cap="flat" cmpd="sng">
            <a:solidFill>
              <a:schemeClr val="accent1"/>
            </a:solidFill>
            <a:prstDash val="solid"/>
            <a:round/>
            <a:headEnd type="none" w="sm" len="sm"/>
            <a:tailEnd type="oval" w="med" len="med"/>
          </a:ln>
        </p:spPr>
      </p:cxnSp>
      <p:cxnSp>
        <p:nvCxnSpPr>
          <p:cNvPr id="51" name="Google Shape;649;p18">
            <a:extLst>
              <a:ext uri="{FF2B5EF4-FFF2-40B4-BE49-F238E27FC236}">
                <a16:creationId xmlns:a16="http://schemas.microsoft.com/office/drawing/2014/main" id="{132CA9FE-9787-FC77-1A4B-4E74AC07E3C0}"/>
              </a:ext>
            </a:extLst>
          </p:cNvPr>
          <p:cNvCxnSpPr>
            <a:cxnSpLocks/>
            <a:stCxn id="62" idx="4"/>
            <a:endCxn id="52" idx="0"/>
          </p:cNvCxnSpPr>
          <p:nvPr/>
        </p:nvCxnSpPr>
        <p:spPr>
          <a:xfrm>
            <a:off x="3219555" y="3438649"/>
            <a:ext cx="5595" cy="153591"/>
          </a:xfrm>
          <a:prstGeom prst="straightConnector1">
            <a:avLst/>
          </a:prstGeom>
          <a:noFill/>
          <a:ln w="9525" cap="flat" cmpd="sng">
            <a:solidFill>
              <a:schemeClr val="accent1"/>
            </a:solidFill>
            <a:prstDash val="solid"/>
            <a:round/>
            <a:headEnd type="none" w="sm" len="sm"/>
            <a:tailEnd type="oval" w="med" len="med"/>
          </a:ln>
        </p:spPr>
      </p:cxnSp>
      <p:sp>
        <p:nvSpPr>
          <p:cNvPr id="52" name="Google Shape;599;p18">
            <a:extLst>
              <a:ext uri="{FF2B5EF4-FFF2-40B4-BE49-F238E27FC236}">
                <a16:creationId xmlns:a16="http://schemas.microsoft.com/office/drawing/2014/main" id="{DA8C106B-D3BC-1F28-D988-C1ED81A237EE}"/>
              </a:ext>
            </a:extLst>
          </p:cNvPr>
          <p:cNvSpPr txBox="1"/>
          <p:nvPr/>
        </p:nvSpPr>
        <p:spPr>
          <a:xfrm flipH="1">
            <a:off x="2124750" y="3592240"/>
            <a:ext cx="2200800" cy="349500"/>
          </a:xfrm>
          <a:prstGeom prst="rect">
            <a:avLst/>
          </a:prstGeom>
          <a:no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 dirty="0"/>
              <a:t>Bước 2</a:t>
            </a:r>
            <a:endParaRPr dirty="0"/>
          </a:p>
        </p:txBody>
      </p:sp>
      <p:sp>
        <p:nvSpPr>
          <p:cNvPr id="57" name="Flowchart: Connector 56">
            <a:extLst>
              <a:ext uri="{FF2B5EF4-FFF2-40B4-BE49-F238E27FC236}">
                <a16:creationId xmlns:a16="http://schemas.microsoft.com/office/drawing/2014/main" id="{454B5E83-5D21-FAF7-5513-10D336905C17}"/>
              </a:ext>
            </a:extLst>
          </p:cNvPr>
          <p:cNvSpPr/>
          <p:nvPr/>
        </p:nvSpPr>
        <p:spPr>
          <a:xfrm>
            <a:off x="1558814" y="2838862"/>
            <a:ext cx="625489" cy="600349"/>
          </a:xfrm>
          <a:prstGeom prst="flowChartConnector">
            <a:avLst/>
          </a:prstGeom>
          <a:solidFill>
            <a:srgbClr val="4285F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62" name="Flowchart: Connector 61">
            <a:extLst>
              <a:ext uri="{FF2B5EF4-FFF2-40B4-BE49-F238E27FC236}">
                <a16:creationId xmlns:a16="http://schemas.microsoft.com/office/drawing/2014/main" id="{22E2CA9A-2E86-FC90-4872-1FA885267252}"/>
              </a:ext>
            </a:extLst>
          </p:cNvPr>
          <p:cNvSpPr/>
          <p:nvPr/>
        </p:nvSpPr>
        <p:spPr>
          <a:xfrm>
            <a:off x="2906810" y="2838300"/>
            <a:ext cx="625489" cy="600349"/>
          </a:xfrm>
          <a:prstGeom prst="flowChartConnector">
            <a:avLst/>
          </a:prstGeom>
          <a:solidFill>
            <a:srgbClr val="4285F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63" name="Flowchart: Connector 62">
            <a:extLst>
              <a:ext uri="{FF2B5EF4-FFF2-40B4-BE49-F238E27FC236}">
                <a16:creationId xmlns:a16="http://schemas.microsoft.com/office/drawing/2014/main" id="{34E1904E-2108-C8F0-3E7C-D6B93360DBD7}"/>
              </a:ext>
            </a:extLst>
          </p:cNvPr>
          <p:cNvSpPr/>
          <p:nvPr/>
        </p:nvSpPr>
        <p:spPr>
          <a:xfrm>
            <a:off x="4259244" y="2838300"/>
            <a:ext cx="625489" cy="600349"/>
          </a:xfrm>
          <a:prstGeom prst="flowChartConnector">
            <a:avLst/>
          </a:prstGeom>
          <a:solidFill>
            <a:srgbClr val="4285F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64" name="Flowchart: Connector 63">
            <a:extLst>
              <a:ext uri="{FF2B5EF4-FFF2-40B4-BE49-F238E27FC236}">
                <a16:creationId xmlns:a16="http://schemas.microsoft.com/office/drawing/2014/main" id="{4797EF8B-5EF7-BE7C-D942-800ED1C94469}"/>
              </a:ext>
            </a:extLst>
          </p:cNvPr>
          <p:cNvSpPr/>
          <p:nvPr/>
        </p:nvSpPr>
        <p:spPr>
          <a:xfrm>
            <a:off x="5614505" y="2838300"/>
            <a:ext cx="625489" cy="600349"/>
          </a:xfrm>
          <a:prstGeom prst="flowChartConnector">
            <a:avLst/>
          </a:prstGeom>
          <a:solidFill>
            <a:srgbClr val="4285F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65" name="Flowchart: Connector 64">
            <a:extLst>
              <a:ext uri="{FF2B5EF4-FFF2-40B4-BE49-F238E27FC236}">
                <a16:creationId xmlns:a16="http://schemas.microsoft.com/office/drawing/2014/main" id="{EB7A576C-4EE3-F5E0-9481-9471D8322174}"/>
              </a:ext>
            </a:extLst>
          </p:cNvPr>
          <p:cNvSpPr/>
          <p:nvPr/>
        </p:nvSpPr>
        <p:spPr>
          <a:xfrm>
            <a:off x="6972143" y="2838299"/>
            <a:ext cx="625489" cy="600349"/>
          </a:xfrm>
          <a:prstGeom prst="flowChartConnector">
            <a:avLst/>
          </a:prstGeom>
          <a:solidFill>
            <a:srgbClr val="4285F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83" name="TextBox 82">
            <a:extLst>
              <a:ext uri="{FF2B5EF4-FFF2-40B4-BE49-F238E27FC236}">
                <a16:creationId xmlns:a16="http://schemas.microsoft.com/office/drawing/2014/main" id="{A6DB4964-8E28-25CE-F72B-B69C99402872}"/>
              </a:ext>
            </a:extLst>
          </p:cNvPr>
          <p:cNvSpPr txBox="1"/>
          <p:nvPr/>
        </p:nvSpPr>
        <p:spPr>
          <a:xfrm>
            <a:off x="773699" y="972759"/>
            <a:ext cx="2200801" cy="1021883"/>
          </a:xfrm>
          <a:prstGeom prst="rect">
            <a:avLst/>
          </a:prstGeom>
          <a:noFill/>
        </p:spPr>
        <p:txBody>
          <a:bodyPr wrap="square">
            <a:spAutoFit/>
          </a:bodyPr>
          <a:lstStyle/>
          <a:p>
            <a:pPr marL="88900" lvl="0" algn="ctr" rtl="0">
              <a:lnSpc>
                <a:spcPct val="150000"/>
              </a:lnSpc>
              <a:spcBef>
                <a:spcPts val="0"/>
              </a:spcBef>
              <a:spcAft>
                <a:spcPts val="0"/>
              </a:spcAft>
              <a:buSzPts val="2200"/>
            </a:pPr>
            <a:r>
              <a:rPr lang="en-US" sz="1400" dirty="0" err="1"/>
              <a:t>Chọn</a:t>
            </a:r>
            <a:r>
              <a:rPr lang="en-US" sz="1400" dirty="0"/>
              <a:t> </a:t>
            </a:r>
            <a:r>
              <a:rPr lang="en-US" sz="1400" dirty="0" err="1"/>
              <a:t>lọc</a:t>
            </a:r>
            <a:r>
              <a:rPr lang="en-US" sz="1400" dirty="0"/>
              <a:t> </a:t>
            </a:r>
            <a:r>
              <a:rPr lang="en-US" sz="1400" dirty="0" err="1"/>
              <a:t>các</a:t>
            </a:r>
            <a:r>
              <a:rPr lang="en-US" sz="1400" dirty="0"/>
              <a:t> video </a:t>
            </a:r>
            <a:r>
              <a:rPr lang="en-US" sz="1400" dirty="0" err="1"/>
              <a:t>từ</a:t>
            </a:r>
            <a:r>
              <a:rPr lang="en-US" dirty="0"/>
              <a:t> </a:t>
            </a:r>
            <a:r>
              <a:rPr lang="en-US" dirty="0" err="1"/>
              <a:t>bộ</a:t>
            </a:r>
            <a:r>
              <a:rPr lang="en-US" sz="1400" dirty="0"/>
              <a:t> dataset </a:t>
            </a:r>
            <a:r>
              <a:rPr lang="en-US" sz="1400" dirty="0" err="1"/>
              <a:t>để</a:t>
            </a:r>
            <a:r>
              <a:rPr lang="en-US" sz="1400" dirty="0"/>
              <a:t> </a:t>
            </a:r>
            <a:r>
              <a:rPr lang="en-US" sz="1400" dirty="0" err="1"/>
              <a:t>huấn</a:t>
            </a:r>
            <a:r>
              <a:rPr lang="en-US" sz="1400" dirty="0"/>
              <a:t> </a:t>
            </a:r>
            <a:r>
              <a:rPr lang="en-US" sz="1400" dirty="0" err="1"/>
              <a:t>luyện</a:t>
            </a:r>
            <a:r>
              <a:rPr lang="en-US" sz="1400" dirty="0"/>
              <a:t> </a:t>
            </a:r>
            <a:r>
              <a:rPr lang="en-US" sz="1400" dirty="0" err="1"/>
              <a:t>mô</a:t>
            </a:r>
            <a:r>
              <a:rPr lang="en-US" sz="1400" dirty="0"/>
              <a:t> </a:t>
            </a:r>
            <a:r>
              <a:rPr lang="en-US" sz="1400" dirty="0" err="1"/>
              <a:t>hình</a:t>
            </a:r>
            <a:endParaRPr lang="en-US" sz="1400" dirty="0"/>
          </a:p>
        </p:txBody>
      </p:sp>
      <p:sp>
        <p:nvSpPr>
          <p:cNvPr id="85" name="TextBox 84">
            <a:extLst>
              <a:ext uri="{FF2B5EF4-FFF2-40B4-BE49-F238E27FC236}">
                <a16:creationId xmlns:a16="http://schemas.microsoft.com/office/drawing/2014/main" id="{116AB20D-AA19-7C75-5B46-335D817768B5}"/>
              </a:ext>
            </a:extLst>
          </p:cNvPr>
          <p:cNvSpPr txBox="1"/>
          <p:nvPr/>
        </p:nvSpPr>
        <p:spPr>
          <a:xfrm>
            <a:off x="2283676" y="4094769"/>
            <a:ext cx="1871755" cy="738664"/>
          </a:xfrm>
          <a:prstGeom prst="rect">
            <a:avLst/>
          </a:prstGeom>
          <a:noFill/>
        </p:spPr>
        <p:txBody>
          <a:bodyPr wrap="square">
            <a:spAutoFit/>
          </a:bodyPr>
          <a:lstStyle/>
          <a:p>
            <a:pPr algn="ctr"/>
            <a:r>
              <a:rPr lang="en-US" sz="1400" dirty="0" err="1"/>
              <a:t>Chỉnh</a:t>
            </a:r>
            <a:r>
              <a:rPr lang="en-US" sz="1400" dirty="0"/>
              <a:t> </a:t>
            </a:r>
            <a:r>
              <a:rPr lang="en-US" sz="1400" dirty="0" err="1"/>
              <a:t>sửa</a:t>
            </a:r>
            <a:r>
              <a:rPr lang="en-US" sz="1400" dirty="0"/>
              <a:t> </a:t>
            </a:r>
            <a:r>
              <a:rPr lang="en-US" sz="1400" dirty="0" err="1"/>
              <a:t>độ</a:t>
            </a:r>
            <a:r>
              <a:rPr lang="en-US" sz="1400" dirty="0"/>
              <a:t> </a:t>
            </a:r>
            <a:r>
              <a:rPr lang="en-US" sz="1400" dirty="0" err="1"/>
              <a:t>phân</a:t>
            </a:r>
            <a:r>
              <a:rPr lang="en-US" sz="1400" dirty="0"/>
              <a:t> </a:t>
            </a:r>
            <a:r>
              <a:rPr lang="en-US" sz="1400" dirty="0" err="1"/>
              <a:t>giải</a:t>
            </a:r>
            <a:r>
              <a:rPr lang="en-US" sz="1400" dirty="0"/>
              <a:t> </a:t>
            </a:r>
            <a:r>
              <a:rPr lang="en-US" sz="1400" dirty="0" err="1"/>
              <a:t>của</a:t>
            </a:r>
            <a:r>
              <a:rPr lang="en-US" sz="1400" dirty="0"/>
              <a:t> video </a:t>
            </a:r>
            <a:r>
              <a:rPr lang="en-US" sz="1400" dirty="0" err="1"/>
              <a:t>cho</a:t>
            </a:r>
            <a:r>
              <a:rPr lang="en-US" sz="1400" dirty="0"/>
              <a:t> </a:t>
            </a:r>
            <a:r>
              <a:rPr lang="en-US" sz="1400" dirty="0" err="1"/>
              <a:t>phù</a:t>
            </a:r>
            <a:r>
              <a:rPr lang="en-US" sz="1400" dirty="0"/>
              <a:t> </a:t>
            </a:r>
            <a:r>
              <a:rPr lang="en-US" sz="1400" dirty="0" err="1"/>
              <a:t>hợp</a:t>
            </a:r>
            <a:r>
              <a:rPr lang="en-US" sz="1400" dirty="0"/>
              <a:t> </a:t>
            </a:r>
            <a:r>
              <a:rPr lang="en-US" sz="1400" dirty="0" err="1"/>
              <a:t>với</a:t>
            </a:r>
            <a:r>
              <a:rPr lang="en-US" sz="1400" dirty="0"/>
              <a:t> </a:t>
            </a:r>
            <a:r>
              <a:rPr lang="en-US" sz="1400" dirty="0" err="1"/>
              <a:t>mô</a:t>
            </a:r>
            <a:r>
              <a:rPr lang="en-US" sz="1400" dirty="0"/>
              <a:t> </a:t>
            </a:r>
            <a:r>
              <a:rPr lang="en-US" sz="1400" dirty="0" err="1"/>
              <a:t>hình</a:t>
            </a:r>
            <a:endParaRPr lang="en-US" dirty="0"/>
          </a:p>
        </p:txBody>
      </p:sp>
      <p:sp>
        <p:nvSpPr>
          <p:cNvPr id="88" name="TextBox 87">
            <a:extLst>
              <a:ext uri="{FF2B5EF4-FFF2-40B4-BE49-F238E27FC236}">
                <a16:creationId xmlns:a16="http://schemas.microsoft.com/office/drawing/2014/main" id="{325D56AC-0311-18B6-6795-CB4372D6F29E}"/>
              </a:ext>
            </a:extLst>
          </p:cNvPr>
          <p:cNvSpPr txBox="1"/>
          <p:nvPr/>
        </p:nvSpPr>
        <p:spPr>
          <a:xfrm>
            <a:off x="3425347" y="1253648"/>
            <a:ext cx="2293282" cy="738664"/>
          </a:xfrm>
          <a:prstGeom prst="rect">
            <a:avLst/>
          </a:prstGeom>
          <a:noFill/>
        </p:spPr>
        <p:txBody>
          <a:bodyPr wrap="square">
            <a:spAutoFit/>
          </a:bodyPr>
          <a:lstStyle/>
          <a:p>
            <a:pPr algn="ctr"/>
            <a:r>
              <a:rPr lang="en-US" sz="1400" dirty="0" err="1"/>
              <a:t>Xây</a:t>
            </a:r>
            <a:r>
              <a:rPr lang="en-US" sz="1400" dirty="0"/>
              <a:t> </a:t>
            </a:r>
            <a:r>
              <a:rPr lang="en-US" sz="1400" dirty="0" err="1"/>
              <a:t>dựng</a:t>
            </a:r>
            <a:r>
              <a:rPr lang="en-US" sz="1400" dirty="0"/>
              <a:t> </a:t>
            </a:r>
            <a:r>
              <a:rPr lang="en-US" sz="1400" dirty="0" err="1"/>
              <a:t>mô</a:t>
            </a:r>
            <a:r>
              <a:rPr lang="en-US" sz="1400" dirty="0"/>
              <a:t> </a:t>
            </a:r>
            <a:r>
              <a:rPr lang="en-US" sz="1400" dirty="0" err="1"/>
              <a:t>hình</a:t>
            </a:r>
            <a:r>
              <a:rPr lang="en-US" sz="1400" dirty="0"/>
              <a:t> </a:t>
            </a:r>
            <a:r>
              <a:rPr lang="en-US" sz="1400" dirty="0" err="1"/>
              <a:t>mạng</a:t>
            </a:r>
            <a:r>
              <a:rPr lang="en-US" sz="1400" dirty="0"/>
              <a:t> Convolutional LSTM Autoencoder</a:t>
            </a:r>
            <a:endParaRPr lang="en-US" dirty="0"/>
          </a:p>
        </p:txBody>
      </p:sp>
      <p:sp>
        <p:nvSpPr>
          <p:cNvPr id="92" name="TextBox 91">
            <a:extLst>
              <a:ext uri="{FF2B5EF4-FFF2-40B4-BE49-F238E27FC236}">
                <a16:creationId xmlns:a16="http://schemas.microsoft.com/office/drawing/2014/main" id="{04BDF880-3510-46F6-0BB0-823735BDECBF}"/>
              </a:ext>
            </a:extLst>
          </p:cNvPr>
          <p:cNvSpPr txBox="1"/>
          <p:nvPr/>
        </p:nvSpPr>
        <p:spPr>
          <a:xfrm>
            <a:off x="4294991" y="4081474"/>
            <a:ext cx="3264515" cy="738664"/>
          </a:xfrm>
          <a:prstGeom prst="rect">
            <a:avLst/>
          </a:prstGeom>
          <a:noFill/>
        </p:spPr>
        <p:txBody>
          <a:bodyPr wrap="square">
            <a:spAutoFit/>
          </a:bodyPr>
          <a:lstStyle/>
          <a:p>
            <a:pPr marL="88900" lvl="0" algn="ctr" rtl="0">
              <a:spcBef>
                <a:spcPts val="0"/>
              </a:spcBef>
              <a:spcAft>
                <a:spcPts val="0"/>
              </a:spcAft>
              <a:buSzPts val="2200"/>
            </a:pPr>
            <a:r>
              <a:rPr lang="en-US" dirty="0" err="1"/>
              <a:t>D</a:t>
            </a:r>
            <a:r>
              <a:rPr lang="en-US" sz="1400" dirty="0" err="1"/>
              <a:t>uyệt</a:t>
            </a:r>
            <a:r>
              <a:rPr lang="en-US" sz="1400" dirty="0"/>
              <a:t> qua </a:t>
            </a:r>
            <a:r>
              <a:rPr lang="en-US" sz="1400" dirty="0" err="1"/>
              <a:t>từng</a:t>
            </a:r>
            <a:r>
              <a:rPr lang="en-US" sz="1400" dirty="0"/>
              <a:t> frame </a:t>
            </a:r>
            <a:r>
              <a:rPr lang="en-US" sz="1400" dirty="0" err="1"/>
              <a:t>và</a:t>
            </a:r>
            <a:r>
              <a:rPr lang="en-US" sz="1400" dirty="0"/>
              <a:t> </a:t>
            </a:r>
            <a:r>
              <a:rPr lang="en-US" sz="1400" dirty="0" err="1"/>
              <a:t>thay</a:t>
            </a:r>
            <a:r>
              <a:rPr lang="en-US" sz="1400" dirty="0"/>
              <a:t> </a:t>
            </a:r>
            <a:r>
              <a:rPr lang="en-US" sz="1400" dirty="0" err="1"/>
              <a:t>đổi</a:t>
            </a:r>
            <a:r>
              <a:rPr lang="en-US" sz="1400" dirty="0"/>
              <a:t> </a:t>
            </a:r>
            <a:r>
              <a:rPr lang="en-US" sz="1400" dirty="0" err="1"/>
              <a:t>định</a:t>
            </a:r>
            <a:r>
              <a:rPr lang="en-US" sz="1400" dirty="0"/>
              <a:t> </a:t>
            </a:r>
            <a:r>
              <a:rPr lang="en-US" sz="1400" dirty="0" err="1"/>
              <a:t>dạng</a:t>
            </a:r>
            <a:r>
              <a:rPr lang="en-US" sz="1400" dirty="0"/>
              <a:t>, </a:t>
            </a:r>
            <a:r>
              <a:rPr lang="en-US" sz="1400" dirty="0" err="1"/>
              <a:t>sau</a:t>
            </a:r>
            <a:r>
              <a:rPr lang="en-US" sz="1400" dirty="0"/>
              <a:t> </a:t>
            </a:r>
            <a:r>
              <a:rPr lang="en-US" sz="1400" dirty="0" err="1"/>
              <a:t>đó</a:t>
            </a:r>
            <a:r>
              <a:rPr lang="en-US" sz="1400" dirty="0"/>
              <a:t> </a:t>
            </a:r>
            <a:r>
              <a:rPr lang="en-US" sz="1400" dirty="0" err="1"/>
              <a:t>tính</a:t>
            </a:r>
            <a:r>
              <a:rPr lang="en-US" sz="1400" dirty="0"/>
              <a:t> </a:t>
            </a:r>
            <a:r>
              <a:rPr lang="en-US" sz="1400" dirty="0" err="1"/>
              <a:t>điểm</a:t>
            </a:r>
            <a:r>
              <a:rPr lang="en-US" sz="1400" dirty="0"/>
              <a:t> </a:t>
            </a:r>
            <a:r>
              <a:rPr lang="en-US" sz="1400" dirty="0" err="1"/>
              <a:t>bất</a:t>
            </a:r>
            <a:r>
              <a:rPr lang="en-US" sz="1400" dirty="0"/>
              <a:t> </a:t>
            </a:r>
            <a:r>
              <a:rPr lang="en-US" sz="1400" dirty="0" err="1"/>
              <a:t>thường</a:t>
            </a:r>
            <a:r>
              <a:rPr lang="en-US" sz="1400" dirty="0"/>
              <a:t> </a:t>
            </a:r>
            <a:r>
              <a:rPr lang="en-US" sz="1400" dirty="0" err="1"/>
              <a:t>thông</a:t>
            </a:r>
            <a:r>
              <a:rPr lang="en-US" sz="1400" dirty="0"/>
              <a:t> qua </a:t>
            </a:r>
            <a:r>
              <a:rPr lang="en-US" sz="1400" dirty="0" err="1"/>
              <a:t>hàm</a:t>
            </a:r>
            <a:r>
              <a:rPr lang="en-US" sz="1400" dirty="0"/>
              <a:t> </a:t>
            </a:r>
            <a:r>
              <a:rPr lang="en-US" sz="1400" dirty="0" err="1"/>
              <a:t>mất</a:t>
            </a:r>
            <a:r>
              <a:rPr lang="en-US" sz="1400" dirty="0"/>
              <a:t> </a:t>
            </a:r>
            <a:r>
              <a:rPr lang="en-US" sz="1400" dirty="0" err="1"/>
              <a:t>mát</a:t>
            </a:r>
            <a:r>
              <a:rPr lang="en-US" sz="1400" dirty="0"/>
              <a:t> MSE</a:t>
            </a:r>
          </a:p>
        </p:txBody>
      </p:sp>
      <p:sp>
        <p:nvSpPr>
          <p:cNvPr id="93" name="TextBox 92">
            <a:extLst>
              <a:ext uri="{FF2B5EF4-FFF2-40B4-BE49-F238E27FC236}">
                <a16:creationId xmlns:a16="http://schemas.microsoft.com/office/drawing/2014/main" id="{81F895C1-635E-E83E-7A25-E1B1A4E20DC1}"/>
              </a:ext>
            </a:extLst>
          </p:cNvPr>
          <p:cNvSpPr txBox="1"/>
          <p:nvPr/>
        </p:nvSpPr>
        <p:spPr>
          <a:xfrm>
            <a:off x="6036258" y="1264613"/>
            <a:ext cx="2497258" cy="738664"/>
          </a:xfrm>
          <a:prstGeom prst="rect">
            <a:avLst/>
          </a:prstGeom>
          <a:noFill/>
        </p:spPr>
        <p:txBody>
          <a:bodyPr wrap="square">
            <a:spAutoFit/>
          </a:bodyPr>
          <a:lstStyle/>
          <a:p>
            <a:pPr algn="ctr"/>
            <a:r>
              <a:rPr lang="en-US" sz="1400" dirty="0"/>
              <a:t>Khi </a:t>
            </a:r>
            <a:r>
              <a:rPr lang="en-US" sz="1400" dirty="0" err="1"/>
              <a:t>phát</a:t>
            </a:r>
            <a:r>
              <a:rPr lang="en-US" sz="1400" dirty="0"/>
              <a:t> video </a:t>
            </a:r>
            <a:r>
              <a:rPr lang="en-US" sz="1400" dirty="0" err="1"/>
              <a:t>tới</a:t>
            </a:r>
            <a:r>
              <a:rPr lang="en-US" sz="1400" dirty="0"/>
              <a:t> frame </a:t>
            </a:r>
            <a:r>
              <a:rPr lang="en-US" sz="1400" dirty="0" err="1"/>
              <a:t>có</a:t>
            </a:r>
            <a:r>
              <a:rPr lang="en-US" sz="1400" dirty="0"/>
              <a:t> </a:t>
            </a:r>
            <a:r>
              <a:rPr lang="en-US" sz="1400" dirty="0" err="1"/>
              <a:t>điểm</a:t>
            </a:r>
            <a:r>
              <a:rPr lang="en-US" sz="1400" dirty="0"/>
              <a:t> </a:t>
            </a:r>
            <a:r>
              <a:rPr lang="en-US" sz="1400" dirty="0" err="1"/>
              <a:t>bất</a:t>
            </a:r>
            <a:r>
              <a:rPr lang="en-US" sz="1400" dirty="0"/>
              <a:t> </a:t>
            </a:r>
            <a:r>
              <a:rPr lang="en-US" sz="1400" dirty="0" err="1"/>
              <a:t>thường</a:t>
            </a:r>
            <a:r>
              <a:rPr lang="en-US" sz="1400" dirty="0"/>
              <a:t> </a:t>
            </a:r>
            <a:r>
              <a:rPr lang="en-US" sz="1400" dirty="0" err="1"/>
              <a:t>cao</a:t>
            </a:r>
            <a:r>
              <a:rPr lang="en-US" sz="1400" dirty="0"/>
              <a:t>, </a:t>
            </a:r>
            <a:r>
              <a:rPr lang="en-US" sz="1400" dirty="0" err="1"/>
              <a:t>mô</a:t>
            </a:r>
            <a:r>
              <a:rPr lang="en-US" sz="1400" dirty="0"/>
              <a:t> </a:t>
            </a:r>
            <a:r>
              <a:rPr lang="en-US" sz="1400" dirty="0" err="1"/>
              <a:t>hình</a:t>
            </a:r>
            <a:r>
              <a:rPr lang="en-US" sz="1400" dirty="0"/>
              <a:t> </a:t>
            </a:r>
            <a:r>
              <a:rPr lang="en-US" sz="1400" dirty="0" err="1"/>
              <a:t>sẽ</a:t>
            </a:r>
            <a:r>
              <a:rPr lang="en-US" sz="1400" dirty="0"/>
              <a:t> </a:t>
            </a:r>
            <a:r>
              <a:rPr lang="en-US" sz="1400" dirty="0" err="1"/>
              <a:t>hiển</a:t>
            </a:r>
            <a:r>
              <a:rPr lang="en-US" sz="1400" dirty="0"/>
              <a:t> </a:t>
            </a:r>
            <a:r>
              <a:rPr lang="en-US" sz="1400" dirty="0" err="1"/>
              <a:t>thị</a:t>
            </a:r>
            <a:r>
              <a:rPr lang="en-US" sz="1400" dirty="0"/>
              <a:t> </a:t>
            </a:r>
            <a:r>
              <a:rPr lang="en-US" sz="1400" dirty="0" err="1"/>
              <a:t>cảnh</a:t>
            </a:r>
            <a:r>
              <a:rPr lang="en-US" sz="1400" dirty="0"/>
              <a:t> </a:t>
            </a:r>
            <a:r>
              <a:rPr lang="en-US" sz="1400" dirty="0" err="1"/>
              <a:t>báo</a:t>
            </a:r>
            <a:endParaRPr lang="en-US" dirty="0"/>
          </a:p>
        </p:txBody>
      </p:sp>
      <p:pic>
        <p:nvPicPr>
          <p:cNvPr id="13" name="Audio 12">
            <a:hlinkClick r:id="" action="ppaction://media"/>
            <a:extLst>
              <a:ext uri="{FF2B5EF4-FFF2-40B4-BE49-F238E27FC236}">
                <a16:creationId xmlns:a16="http://schemas.microsoft.com/office/drawing/2014/main" id="{B73B31BC-4223-6B01-100C-2837A750B93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4055198647"/>
      </p:ext>
    </p:extLst>
  </p:cSld>
  <p:clrMapOvr>
    <a:masterClrMapping/>
  </p:clrMapOvr>
  <mc:AlternateContent xmlns:mc="http://schemas.openxmlformats.org/markup-compatibility/2006" xmlns:p14="http://schemas.microsoft.com/office/powerpoint/2010/main">
    <mc:Choice Requires="p14">
      <p:transition spd="slow" p14:dur="2000" advTm="37309"/>
    </mc:Choice>
    <mc:Fallback xmlns="">
      <p:transition spd="slow" advTm="373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par>
                                <p:cTn id="7" presetID="2" presetClass="entr" presetSubtype="8" fill="hold" nodeType="withEffect">
                                  <p:stCondLst>
                                    <p:cond delay="0"/>
                                  </p:stCondLst>
                                  <p:childTnLst>
                                    <p:set>
                                      <p:cBhvr>
                                        <p:cTn id="8" dur="1" fill="hold">
                                          <p:stCondLst>
                                            <p:cond delay="0"/>
                                          </p:stCondLst>
                                        </p:cTn>
                                        <p:tgtEl>
                                          <p:spTgt spid="9"/>
                                        </p:tgtEl>
                                        <p:attrNameLst>
                                          <p:attrName>style.visibility</p:attrName>
                                        </p:attrNameLst>
                                      </p:cBhvr>
                                      <p:to>
                                        <p:strVal val="visible"/>
                                      </p:to>
                                    </p:set>
                                    <p:anim calcmode="lin" valueType="num">
                                      <p:cBhvr additive="base">
                                        <p:cTn id="9" dur="1000"/>
                                        <p:tgtEl>
                                          <p:spTgt spid="9"/>
                                        </p:tgtEl>
                                        <p:attrNameLst>
                                          <p:attrName>ppt_x</p:attrName>
                                        </p:attrNameLst>
                                      </p:cBhvr>
                                      <p:tavLst>
                                        <p:tav tm="0">
                                          <p:val>
                                            <p:strVal val="#ppt_x-1"/>
                                          </p:val>
                                        </p:tav>
                                        <p:tav tm="100000">
                                          <p:val>
                                            <p:strVal val="#ppt_x"/>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1000"/>
                                        <p:tgtEl>
                                          <p:spTgt spid="47"/>
                                        </p:tgtEl>
                                      </p:cBhvr>
                                    </p:animEffect>
                                  </p:childTnLst>
                                </p:cTn>
                              </p:par>
                            </p:childTnLst>
                          </p:cTn>
                        </p:par>
                        <p:par>
                          <p:cTn id="14" fill="hold">
                            <p:stCondLst>
                              <p:cond delay="2000"/>
                            </p:stCondLst>
                            <p:childTnLst>
                              <p:par>
                                <p:cTn id="15" presetID="10" presetClass="entr" presetSubtype="0" fill="hold" nodeType="after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1000"/>
                                        <p:tgtEl>
                                          <p:spTgt spid="51"/>
                                        </p:tgtEl>
                                      </p:cBhvr>
                                    </p:animEffect>
                                  </p:childTnLst>
                                </p:cTn>
                              </p:par>
                            </p:childTnLst>
                          </p:cTn>
                        </p:par>
                        <p:par>
                          <p:cTn id="18" fill="hold">
                            <p:stCondLst>
                              <p:cond delay="3000"/>
                            </p:stCondLst>
                            <p:childTnLst>
                              <p:par>
                                <p:cTn id="19" presetID="10" presetClass="entr" presetSubtype="0" fill="hold" nodeType="after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fade">
                                      <p:cBhvr>
                                        <p:cTn id="21" dur="1000"/>
                                        <p:tgtEl>
                                          <p:spTgt spid="48"/>
                                        </p:tgtEl>
                                      </p:cBhvr>
                                    </p:animEffect>
                                  </p:childTnLst>
                                </p:cTn>
                              </p:par>
                            </p:childTnLst>
                          </p:cTn>
                        </p:par>
                        <p:par>
                          <p:cTn id="22" fill="hold">
                            <p:stCondLst>
                              <p:cond delay="4000"/>
                            </p:stCondLst>
                            <p:childTnLst>
                              <p:par>
                                <p:cTn id="23" presetID="10" presetClass="entr" presetSubtype="0" fill="hold" nodeType="afterEffect">
                                  <p:stCondLst>
                                    <p:cond delay="0"/>
                                  </p:stCondLst>
                                  <p:childTnLst>
                                    <p:set>
                                      <p:cBhvr>
                                        <p:cTn id="24" dur="1" fill="hold">
                                          <p:stCondLst>
                                            <p:cond delay="0"/>
                                          </p:stCondLst>
                                        </p:cTn>
                                        <p:tgtEl>
                                          <p:spTgt spid="50"/>
                                        </p:tgtEl>
                                        <p:attrNameLst>
                                          <p:attrName>style.visibility</p:attrName>
                                        </p:attrNameLst>
                                      </p:cBhvr>
                                      <p:to>
                                        <p:strVal val="visible"/>
                                      </p:to>
                                    </p:set>
                                    <p:animEffect transition="in" filter="fade">
                                      <p:cBhvr>
                                        <p:cTn id="25" dur="1000"/>
                                        <p:tgtEl>
                                          <p:spTgt spid="50"/>
                                        </p:tgtEl>
                                      </p:cBhvr>
                                    </p:animEffect>
                                  </p:childTnLst>
                                </p:cTn>
                              </p:par>
                            </p:childTnLst>
                          </p:cTn>
                        </p:par>
                        <p:par>
                          <p:cTn id="26" fill="hold">
                            <p:stCondLst>
                              <p:cond delay="5000"/>
                            </p:stCondLst>
                            <p:childTnLst>
                              <p:par>
                                <p:cTn id="27" presetID="10" presetClass="entr" presetSubtype="0" fill="hold" nodeType="afterEffect">
                                  <p:stCondLst>
                                    <p:cond delay="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10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Kết quả dự kiến</a:t>
            </a:r>
            <a:endParaRPr/>
          </a:p>
        </p:txBody>
      </p:sp>
      <p:sp>
        <p:nvSpPr>
          <p:cNvPr id="97" name="Google Shape;97;p18"/>
          <p:cNvSpPr txBox="1">
            <a:spLocks noGrp="1"/>
          </p:cNvSpPr>
          <p:nvPr>
            <p:ph type="body" idx="1"/>
          </p:nvPr>
        </p:nvSpPr>
        <p:spPr>
          <a:xfrm>
            <a:off x="460950" y="1023660"/>
            <a:ext cx="8222100" cy="3096180"/>
          </a:xfrm>
          <a:prstGeom prst="rect">
            <a:avLst/>
          </a:prstGeom>
        </p:spPr>
        <p:txBody>
          <a:bodyPr spcFirstLastPara="1" wrap="square" lIns="91425" tIns="91425" rIns="91425" bIns="91425" anchor="t" anchorCtr="0">
            <a:noAutofit/>
          </a:bodyPr>
          <a:lstStyle/>
          <a:p>
            <a:pPr marL="800100" indent="-342900">
              <a:spcBef>
                <a:spcPts val="1600"/>
              </a:spcBef>
            </a:pPr>
            <a:r>
              <a:rPr lang="vi-VN" dirty="0"/>
              <a:t>Các frame có bất thường được hiển thị chính xác giống như khi chúng ta nhận thấy bằng mắt thường trong video.</a:t>
            </a:r>
            <a:endParaRPr lang="en-US" dirty="0"/>
          </a:p>
          <a:p>
            <a:pPr indent="0">
              <a:spcBef>
                <a:spcPts val="1600"/>
              </a:spcBef>
              <a:buNone/>
            </a:pPr>
            <a:endParaRPr lang="vi-VN" dirty="0"/>
          </a:p>
          <a:p>
            <a:pPr marL="800100" indent="-342900">
              <a:spcBef>
                <a:spcPts val="1600"/>
              </a:spcBef>
            </a:pPr>
            <a:r>
              <a:rPr lang="vi-VN" dirty="0"/>
              <a:t>Mô hình có độ chính xác cao hơn các mô hình phát hiện bất thường trong video đã từng được triển khai trong các bài báo.</a:t>
            </a:r>
          </a:p>
          <a:p>
            <a:pPr marL="457200" lvl="0" indent="0" algn="l" rtl="0">
              <a:spcBef>
                <a:spcPts val="1600"/>
              </a:spcBef>
              <a:spcAft>
                <a:spcPts val="0"/>
              </a:spcAft>
              <a:buNone/>
            </a:pPr>
            <a:endParaRPr lang="en-US" dirty="0"/>
          </a:p>
          <a:p>
            <a:pPr marL="457200" lvl="0" indent="0" algn="l" rtl="0">
              <a:spcBef>
                <a:spcPts val="1600"/>
              </a:spcBef>
              <a:spcAft>
                <a:spcPts val="0"/>
              </a:spcAft>
              <a:buNone/>
            </a:pPr>
            <a:endParaRPr dirty="0"/>
          </a:p>
          <a:p>
            <a:pPr marL="914400" lvl="0" indent="0" algn="l" rtl="0">
              <a:spcBef>
                <a:spcPts val="1600"/>
              </a:spcBef>
              <a:spcAft>
                <a:spcPts val="1600"/>
              </a:spcAft>
              <a:buNone/>
            </a:pPr>
            <a:endParaRPr lang="en-US" sz="1800" dirty="0"/>
          </a:p>
        </p:txBody>
      </p:sp>
      <p:pic>
        <p:nvPicPr>
          <p:cNvPr id="6" name="Audio 5">
            <a:hlinkClick r:id="" action="ppaction://media"/>
            <a:extLst>
              <a:ext uri="{FF2B5EF4-FFF2-40B4-BE49-F238E27FC236}">
                <a16:creationId xmlns:a16="http://schemas.microsoft.com/office/drawing/2014/main" id="{5A066DBD-0B74-96E8-82A9-98B32492E15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4427"/>
    </mc:Choice>
    <mc:Fallback xmlns="">
      <p:transition spd="slow" advTm="244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Tài liệu tham khảo</a:t>
            </a:r>
            <a:endParaRPr/>
          </a:p>
        </p:txBody>
      </p:sp>
      <p:sp>
        <p:nvSpPr>
          <p:cNvPr id="103" name="Google Shape;103;p19"/>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88900" indent="0">
              <a:lnSpc>
                <a:spcPct val="150000"/>
              </a:lnSpc>
              <a:buNone/>
            </a:pPr>
            <a:r>
              <a:rPr lang="en-US" sz="1800" dirty="0">
                <a:effectLst/>
                <a:latin typeface="Times New Roman" panose="02020603050405020304" pitchFamily="18" charset="0"/>
                <a:ea typeface="Times New Roman" panose="02020603050405020304" pitchFamily="18" charset="0"/>
                <a:cs typeface="Cambria" panose="02040503050406030204" pitchFamily="18" charset="0"/>
              </a:rPr>
              <a:t>[1]. </a:t>
            </a:r>
            <a:r>
              <a:rPr lang="en-US" sz="1800" dirty="0" err="1">
                <a:effectLst/>
                <a:latin typeface="Times New Roman" panose="02020603050405020304" pitchFamily="18" charset="0"/>
                <a:ea typeface="Times New Roman" panose="02020603050405020304" pitchFamily="18" charset="0"/>
                <a:cs typeface="Cambria" panose="02040503050406030204" pitchFamily="18" charset="0"/>
              </a:rPr>
              <a:t>Sultani</a:t>
            </a:r>
            <a:r>
              <a:rPr lang="en-US" sz="1800" dirty="0">
                <a:effectLst/>
                <a:latin typeface="Times New Roman" panose="02020603050405020304" pitchFamily="18" charset="0"/>
                <a:ea typeface="Times New Roman" panose="02020603050405020304" pitchFamily="18" charset="0"/>
                <a:cs typeface="Cambria" panose="02040503050406030204" pitchFamily="18" charset="0"/>
              </a:rPr>
              <a:t>, Waqas, Chen </a:t>
            </a:r>
            <a:r>
              <a:rPr lang="en-US" sz="1800" dirty="0" err="1">
                <a:effectLst/>
                <a:latin typeface="Times New Roman" panose="02020603050405020304" pitchFamily="18" charset="0"/>
                <a:ea typeface="Times New Roman" panose="02020603050405020304" pitchFamily="18" charset="0"/>
                <a:cs typeface="Cambria" panose="02040503050406030204" pitchFamily="18" charset="0"/>
              </a:rPr>
              <a:t>Chen</a:t>
            </a:r>
            <a:r>
              <a:rPr lang="en-US" sz="1800" dirty="0">
                <a:effectLst/>
                <a:latin typeface="Times New Roman" panose="02020603050405020304" pitchFamily="18" charset="0"/>
                <a:ea typeface="Times New Roman" panose="02020603050405020304" pitchFamily="18" charset="0"/>
                <a:cs typeface="Cambria" panose="02040503050406030204" pitchFamily="18" charset="0"/>
              </a:rPr>
              <a:t>, and Mubarak Shah. Real-world Anomaly Detection in Surveillance Videos. In CVPR, 2018.</a:t>
            </a:r>
          </a:p>
          <a:p>
            <a:pPr marL="88900" indent="0">
              <a:lnSpc>
                <a:spcPct val="150000"/>
              </a:lnSpc>
              <a:buNone/>
            </a:pPr>
            <a:endParaRPr lang="en-US" sz="1800" dirty="0">
              <a:effectLst/>
              <a:latin typeface="Cambria" panose="02040503050406030204" pitchFamily="18" charset="0"/>
              <a:ea typeface="Cambria" panose="02040503050406030204" pitchFamily="18" charset="0"/>
              <a:cs typeface="Cambria" panose="02040503050406030204" pitchFamily="18" charset="0"/>
            </a:endParaRPr>
          </a:p>
          <a:p>
            <a:pPr marL="88900" indent="0">
              <a:buNone/>
            </a:pPr>
            <a:r>
              <a:rPr lang="en-US" sz="1800" dirty="0">
                <a:effectLst/>
                <a:latin typeface="Times New Roman" panose="02020603050405020304" pitchFamily="18" charset="0"/>
                <a:ea typeface="Times New Roman" panose="02020603050405020304" pitchFamily="18" charset="0"/>
              </a:rPr>
              <a:t>[2]. Jing Ren, Feng Xia, </a:t>
            </a:r>
            <a:r>
              <a:rPr lang="en-US" sz="1800" dirty="0" err="1">
                <a:effectLst/>
                <a:latin typeface="Times New Roman" panose="02020603050405020304" pitchFamily="18" charset="0"/>
                <a:ea typeface="Times New Roman" panose="02020603050405020304" pitchFamily="18" charset="0"/>
              </a:rPr>
              <a:t>Yemeng</a:t>
            </a:r>
            <a:r>
              <a:rPr lang="en-US" sz="1800" dirty="0">
                <a:effectLst/>
                <a:latin typeface="Times New Roman" panose="02020603050405020304" pitchFamily="18" charset="0"/>
                <a:ea typeface="Times New Roman" panose="02020603050405020304" pitchFamily="18" charset="0"/>
              </a:rPr>
              <a:t> Liu, and Ivan Lee. Deep Video Anomaly Detection: Opportunities and Challenges</a:t>
            </a:r>
            <a:r>
              <a:rPr lang="en-US" sz="1800" dirty="0">
                <a:effectLst/>
                <a:latin typeface="Cambria" panose="02040503050406030204" pitchFamily="18" charset="0"/>
                <a:ea typeface="Cambria" panose="02040503050406030204" pitchFamily="18" charset="0"/>
                <a:cs typeface="Cambria" panose="02040503050406030204" pitchFamily="18" charset="0"/>
              </a:rPr>
              <a:t>. In ICDMW,</a:t>
            </a:r>
            <a:r>
              <a:rPr lang="en-US" sz="1800" dirty="0">
                <a:effectLst/>
                <a:latin typeface="Times New Roman" panose="02020603050405020304" pitchFamily="18" charset="0"/>
                <a:ea typeface="Times New Roman" panose="02020603050405020304" pitchFamily="18" charset="0"/>
              </a:rPr>
              <a:t> 2021.</a:t>
            </a:r>
            <a:endParaRPr dirty="0"/>
          </a:p>
          <a:p>
            <a:pPr marL="457200" lvl="0" indent="0" algn="l" rtl="0">
              <a:spcBef>
                <a:spcPts val="1600"/>
              </a:spcBef>
              <a:spcAft>
                <a:spcPts val="0"/>
              </a:spcAft>
              <a:buNone/>
            </a:pPr>
            <a:endParaRPr dirty="0"/>
          </a:p>
          <a:p>
            <a:pPr marL="457200" lvl="0" indent="0" algn="l" rtl="0">
              <a:spcBef>
                <a:spcPts val="1600"/>
              </a:spcBef>
              <a:spcAft>
                <a:spcPts val="0"/>
              </a:spcAft>
              <a:buNone/>
            </a:pPr>
            <a:endParaRPr dirty="0"/>
          </a:p>
          <a:p>
            <a:pPr marL="914400" lvl="0" indent="0" algn="l" rtl="0">
              <a:spcBef>
                <a:spcPts val="1600"/>
              </a:spcBef>
              <a:spcAft>
                <a:spcPts val="1600"/>
              </a:spcAft>
              <a:buNone/>
            </a:pPr>
            <a:endParaRPr sz="1800" dirty="0"/>
          </a:p>
        </p:txBody>
      </p:sp>
      <p:pic>
        <p:nvPicPr>
          <p:cNvPr id="8" name="Audio 7">
            <a:hlinkClick r:id="" action="ppaction://media"/>
            <a:extLst>
              <a:ext uri="{FF2B5EF4-FFF2-40B4-BE49-F238E27FC236}">
                <a16:creationId xmlns:a16="http://schemas.microsoft.com/office/drawing/2014/main" id="{981B2DEA-4FAB-1287-8C98-15475DDBF61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5689"/>
    </mc:Choice>
    <mc:Fallback xmlns="">
      <p:transition spd="slow" advTm="56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Material - R01">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893</TotalTime>
  <Words>1436</Words>
  <Application>Microsoft Office PowerPoint</Application>
  <PresentationFormat>On-screen Show (16:9)</PresentationFormat>
  <Paragraphs>85</Paragraphs>
  <Slides>9</Slides>
  <Notes>9</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Roboto</vt:lpstr>
      <vt:lpstr>Times New Roman</vt:lpstr>
      <vt:lpstr>Cambria</vt:lpstr>
      <vt:lpstr>Arial</vt:lpstr>
      <vt:lpstr>Material - R01</vt:lpstr>
      <vt:lpstr>PHÁT HIỆN BẤT THƯỜNG TRONG CÁC VIDEO THU LẠI ĐƯỢC TỪ CAMERA GIÁM SÁT</vt:lpstr>
      <vt:lpstr>Tóm tắt </vt:lpstr>
      <vt:lpstr>Giới thiệu</vt:lpstr>
      <vt:lpstr>Giới thiệu</vt:lpstr>
      <vt:lpstr>Mục tiêu</vt:lpstr>
      <vt:lpstr>Nội dung và Phương pháp</vt:lpstr>
      <vt:lpstr>Nội dung và Phương pháp</vt:lpstr>
      <vt:lpstr>Kết quả dự kiến</vt:lpstr>
      <vt:lpstr>Tài liệu tham khảo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PHÁT HIỆN BẤT THƯỜNG TRONG CÁC VIDEO THU LẠI ĐƯỢC TỪ CAMERA GIÁM SÁT</dc:title>
  <cp:lastModifiedBy>KakaShinichi zz</cp:lastModifiedBy>
  <cp:revision>22</cp:revision>
  <dcterms:modified xsi:type="dcterms:W3CDTF">2024-06-01T07:44:48Z</dcterms:modified>
</cp:coreProperties>
</file>